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27"/>
  </p:notesMasterIdLst>
  <p:sldIdLst>
    <p:sldId id="281" r:id="rId2"/>
    <p:sldId id="257" r:id="rId3"/>
    <p:sldId id="282"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5143500" type="screen16x9"/>
  <p:notesSz cx="6858000" cy="9144000"/>
  <p:embeddedFontLst>
    <p:embeddedFont>
      <p:font typeface="Open Sans" panose="020B0606030504020204" pitchFamily="34" charset="0"/>
      <p:regular r:id="rId28"/>
      <p:bold r:id="rId29"/>
      <p:italic r:id="rId30"/>
      <p:boldItalic r:id="rId31"/>
    </p:embeddedFont>
    <p:embeddedFont>
      <p:font typeface="Open Sans Light" panose="020B0306030504020204" pitchFamily="34" charset="0"/>
      <p:regular r:id="rId32"/>
      <p:bold r:id="rId33"/>
      <p:italic r:id="rId34"/>
      <p:boldItalic r:id="rId35"/>
    </p:embeddedFont>
    <p:embeddedFont>
      <p:font typeface="Proxima Nova Semibold" panose="020B0604020202020204" charset="0"/>
      <p:regular r:id="rId36"/>
      <p:bold r:id="rId37"/>
      <p:boldItalic r:id="rId38"/>
    </p:embeddedFont>
    <p:embeddedFont>
      <p:font typeface="Roboto Slab" panose="020B0604020202020204" charset="0"/>
      <p:regular r:id="rId39"/>
      <p:bold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5136A5E-5F48-495D-9C87-B5665A8DC855}">
  <a:tblStyle styleId="{95136A5E-5F48-495D-9C87-B5665A8DC855}"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2" d="100"/>
          <a:sy n="142" d="100"/>
        </p:scale>
        <p:origin x="714"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2.fntdata"/><Relationship Id="rId21" Type="http://schemas.openxmlformats.org/officeDocument/2006/relationships/slide" Target="slides/slide20.xml"/><Relationship Id="rId34" Type="http://schemas.openxmlformats.org/officeDocument/2006/relationships/font" Target="fonts/font7.fntdata"/><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4.fntdata"/><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6.fntdata"/><Relationship Id="rId38" Type="http://schemas.openxmlformats.org/officeDocument/2006/relationships/font" Target="fonts/font1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drive.google.com/drive/folders/19Easyghq6uUky9CD_-_zpDG5-TiFbdJO?usp=sharing" TargetMode="External"/><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hyperlink" Target="https://drive.google.com/drive/folders/1otOBR-5lMnzB3VNSyyTFGTGF_S7yJfjK?usp=sharing" TargetMode="External"/><Relationship Id="rId4" Type="http://schemas.openxmlformats.org/officeDocument/2006/relationships/hyperlink" Target="https://docs.google.com/spreadsheets/d/19SlxC1Vnc5nDuFpIwjqN4m938GdqBn8K/edit?usp=sharing&amp;ouid=115605777622244445652&amp;rtpof=true&amp;sd=true" TargetMode="Externa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drive.google.com/file/d/1Yh0u1gENUVtc_YACXV2p9kFCqEqKQeU_/view?usp=sharing"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s://drive.google.com/file/d/1T7UZNJSCvT1zJPX8mfLzzwaSOnJxVwWA/view?usp=sharing"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drive.google.com/drive/folders/19Easyghq6uUky9CD_-_zpDG5-TiFbdJO?usp=sharing" TargetMode="External"/><Relationship Id="rId2" Type="http://schemas.openxmlformats.org/officeDocument/2006/relationships/slide" Target="../slides/slide15.xml"/><Relationship Id="rId1" Type="http://schemas.openxmlformats.org/officeDocument/2006/relationships/notesMaster" Target="../notesMasters/notesMaster1.xml"/><Relationship Id="rId5" Type="http://schemas.openxmlformats.org/officeDocument/2006/relationships/hyperlink" Target="https://drive.google.com/drive/folders/1otOBR-5lMnzB3VNSyyTFGTGF_S7yJfjK?usp=sharing" TargetMode="External"/><Relationship Id="rId4" Type="http://schemas.openxmlformats.org/officeDocument/2006/relationships/hyperlink" Target="https://docs.google.com/spreadsheets/d/19SlxC1Vnc5nDuFpIwjqN4m938GdqBn8K/edit?usp=sharing&amp;ouid=115605777622244445652&amp;rtpof=true&amp;sd=true" TargetMode="Externa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drive.google.com/file/d/1uI-y9u6TNZFJi2UkcKoFZFql_6nhliYq/view?usp=sharing" TargetMode="External"/><Relationship Id="rId2" Type="http://schemas.openxmlformats.org/officeDocument/2006/relationships/slide" Target="../slides/slide17.xml"/><Relationship Id="rId1" Type="http://schemas.openxmlformats.org/officeDocument/2006/relationships/notesMaster" Target="../notesMasters/notesMaster1.xml"/><Relationship Id="rId4" Type="http://schemas.openxmlformats.org/officeDocument/2006/relationships/hyperlink" Target="https://drive.google.com/drive/folders/1Oo9IeHK_Pw5yZ_4BWvabh9BVVJLa61yv?usp=sharing"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drive.google.com/file/d/1uI-y9u6TNZFJi2UkcKoFZFql_6nhliYq/view?usp=sharing"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drive.google.com/drive/folders/1Oo9IeHK_Pw5yZ_4BWvabh9BVVJLa61yv?usp=sharing"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121c1ae817a_2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g121c1ae817a_2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Co-chairs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1320874fb1f_1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1320874fb1f_1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Copresidentes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1362792c6ef_2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1362792c6ef_2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Frances - Adviértanse las tres primeras viñetas. Los copresidentes solicitaron que anunciáramos quién participa de manera presencial y quién de manera virtual al principio de la reunión en caso de que alguien no pueda ver. También intentamos reiterar que deben levantar una mano virtual para proveer comentarios en vez de usar el chat.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125f483bc3f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125f483bc3f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Frances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12511fb1fd0_2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12511fb1fd0_2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Frances - Sarah debe pedirle a Amanda que comparta estos puntos con el BSC antes del martes. Ver si alguien tiene preguntas sobre estos documentos. </a:t>
            </a:r>
            <a:endParaRPr/>
          </a:p>
          <a:p>
            <a:pPr marL="0" lvl="0" indent="0" algn="l" rtl="0">
              <a:spcBef>
                <a:spcPts val="0"/>
              </a:spcBef>
              <a:spcAft>
                <a:spcPts val="0"/>
              </a:spcAft>
              <a:buNone/>
            </a:pPr>
            <a:endParaRPr/>
          </a:p>
          <a:p>
            <a:pPr marL="0" lvl="0" indent="0" algn="l" rtl="0">
              <a:spcBef>
                <a:spcPts val="0"/>
              </a:spcBef>
              <a:spcAft>
                <a:spcPts val="0"/>
              </a:spcAft>
              <a:buNone/>
            </a:pPr>
            <a:r>
              <a:rPr lang="es" b="0" i="0" u="sng" baseline="0">
                <a:solidFill>
                  <a:schemeClr val="hlink"/>
                </a:solidFill>
                <a:hlinkClick r:id="rId3"/>
              </a:rPr>
              <a:t>https://drive.google.com/drive/folders/19Easyghq6uUky9CD_-_zpDG5-TiFbdJO?usp=sharing</a:t>
            </a:r>
            <a:r>
              <a:rPr lang="es" b="0" i="0" u="none" baseline="0"/>
              <a:t> </a:t>
            </a:r>
            <a:endParaRPr/>
          </a:p>
          <a:p>
            <a:pPr marL="0" lvl="0" indent="0" algn="l" rtl="0">
              <a:spcBef>
                <a:spcPts val="0"/>
              </a:spcBef>
              <a:spcAft>
                <a:spcPts val="0"/>
              </a:spcAft>
              <a:buNone/>
            </a:pPr>
            <a:r>
              <a:rPr lang="es" b="0" i="0" u="sng" baseline="0">
                <a:solidFill>
                  <a:schemeClr val="hlink"/>
                </a:solidFill>
                <a:hlinkClick r:id="rId4"/>
              </a:rPr>
              <a:t>https://docs.google.com/spreadsheets/d/19SlxC1Vnc5nDuFpIwjqN4m938GdqBn8K/edit?usp=sharing&amp;ouid=115605777622244445652&amp;rtpof=true&amp;sd=true</a:t>
            </a:r>
            <a:endParaRPr/>
          </a:p>
          <a:p>
            <a:pPr marL="0" lvl="0" indent="0" algn="l" rtl="0">
              <a:spcBef>
                <a:spcPts val="0"/>
              </a:spcBef>
              <a:spcAft>
                <a:spcPts val="0"/>
              </a:spcAft>
              <a:buNone/>
            </a:pPr>
            <a:r>
              <a:rPr lang="es" b="0" i="0" u="sng" baseline="0">
                <a:solidFill>
                  <a:schemeClr val="hlink"/>
                </a:solidFill>
                <a:hlinkClick r:id="rId5"/>
              </a:rPr>
              <a:t>https://drive.google.com/drive/folders/1otOBR-5lMnzB3VNSyyTFGTGF_S7yJfjK?usp=sharing</a:t>
            </a:r>
            <a:endParaRPr/>
          </a:p>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1357941bc36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1357941bc36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Frances - Repasar metas de la reunión del 27 de abril </a:t>
            </a:r>
            <a:endParaRPr/>
          </a:p>
          <a:p>
            <a:pPr marL="0" lvl="0" indent="0" algn="l" rtl="0">
              <a:spcBef>
                <a:spcPts val="0"/>
              </a:spcBef>
              <a:spcAft>
                <a:spcPts val="0"/>
              </a:spcAft>
              <a:buNone/>
            </a:pPr>
            <a:endParaRPr/>
          </a:p>
          <a:p>
            <a:pPr marL="0" lvl="0" indent="0" algn="l" rtl="0">
              <a:spcBef>
                <a:spcPts val="0"/>
              </a:spcBef>
              <a:spcAft>
                <a:spcPts val="0"/>
              </a:spcAft>
              <a:buNone/>
            </a:pPr>
            <a:r>
              <a:rPr lang="es" b="0" i="0" u="sng" baseline="0">
                <a:solidFill>
                  <a:schemeClr val="hlink"/>
                </a:solidFill>
                <a:hlinkClick r:id="rId3"/>
              </a:rPr>
              <a:t>https://drive.google.com/file/d/1Yh0u1gENUVtc_YACXV2p9kFCqEqKQeU_/view?usp=sharing</a:t>
            </a:r>
            <a:endParaRPr/>
          </a:p>
          <a:p>
            <a:pPr marL="0" lvl="0" indent="0" algn="l" rtl="0">
              <a:spcBef>
                <a:spcPts val="0"/>
              </a:spcBef>
              <a:spcAft>
                <a:spcPts val="0"/>
              </a:spcAft>
              <a:buNone/>
            </a:pPr>
            <a:r>
              <a:rPr lang="es" b="0" i="0" u="sng" baseline="0">
                <a:solidFill>
                  <a:schemeClr val="hlink"/>
                </a:solidFill>
                <a:hlinkClick r:id="rId4"/>
              </a:rPr>
              <a:t>https://drive.google.com/file/d/1T7UZNJSCvT1zJPX8mfLzzwaSOnJxVwWA/view?usp=sharing</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1357941bc36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1357941bc36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Equipo para trabajar con Ali para determinar qué se puede compartir antes de la reunión del miércoles. Ver si alguien tiene preguntas sobre estos documentos. </a:t>
            </a:r>
            <a:endParaRPr/>
          </a:p>
          <a:p>
            <a:pPr marL="0" lvl="0" indent="0" algn="l" rtl="0">
              <a:spcBef>
                <a:spcPts val="0"/>
              </a:spcBef>
              <a:spcAft>
                <a:spcPts val="0"/>
              </a:spcAft>
              <a:buNone/>
            </a:pPr>
            <a:endParaRPr/>
          </a:p>
          <a:p>
            <a:pPr marL="0" lvl="0" indent="0" algn="l" rtl="0">
              <a:spcBef>
                <a:spcPts val="0"/>
              </a:spcBef>
              <a:spcAft>
                <a:spcPts val="0"/>
              </a:spcAft>
              <a:buNone/>
            </a:pPr>
            <a:r>
              <a:rPr lang="es" b="0" i="0" u="sng" baseline="0">
                <a:solidFill>
                  <a:schemeClr val="hlink"/>
                </a:solidFill>
                <a:hlinkClick r:id="rId3"/>
              </a:rPr>
              <a:t>https://drive.google.com/drive/folders/19Easyghq6uUky9CD_-_zpDG5-TiFbdJO?usp=sharing</a:t>
            </a:r>
            <a:r>
              <a:rPr lang="es" b="0" i="0" u="none" baseline="0"/>
              <a:t> </a:t>
            </a:r>
            <a:endParaRPr/>
          </a:p>
          <a:p>
            <a:pPr marL="0" lvl="0" indent="0" algn="l" rtl="0">
              <a:spcBef>
                <a:spcPts val="0"/>
              </a:spcBef>
              <a:spcAft>
                <a:spcPts val="0"/>
              </a:spcAft>
              <a:buNone/>
            </a:pPr>
            <a:r>
              <a:rPr lang="es" b="0" i="0" u="sng" baseline="0">
                <a:solidFill>
                  <a:schemeClr val="hlink"/>
                </a:solidFill>
                <a:hlinkClick r:id="rId4"/>
              </a:rPr>
              <a:t>https://docs.google.com/spreadsheets/d/19SlxC1Vnc5nDuFpIwjqN4m938GdqBn8K/edit?usp=sharing&amp;ouid=115605777622244445652&amp;rtpof=true&amp;sd=true</a:t>
            </a:r>
            <a:endParaRPr/>
          </a:p>
          <a:p>
            <a:pPr marL="0" lvl="0" indent="0" algn="l" rtl="0">
              <a:spcBef>
                <a:spcPts val="0"/>
              </a:spcBef>
              <a:spcAft>
                <a:spcPts val="0"/>
              </a:spcAft>
              <a:buNone/>
            </a:pPr>
            <a:r>
              <a:rPr lang="es" b="0" i="0" u="sng" baseline="0">
                <a:solidFill>
                  <a:schemeClr val="hlink"/>
                </a:solidFill>
                <a:hlinkClick r:id="rId5"/>
              </a:rPr>
              <a:t>https://drive.google.com/drive/folders/1otOBR-5lMnzB3VNSyyTFGTGF_S7yJfjK?usp=sharing</a:t>
            </a:r>
            <a:endParaRPr/>
          </a:p>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131f4a108e7_0_1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131f4a108e7_0_1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Frances y copresidentes de LRP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g131f4a108e7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9" name="Google Shape;199;g131f4a108e7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Proveer a cada uno de los siete comités: </a:t>
            </a:r>
            <a:endParaRPr/>
          </a:p>
          <a:p>
            <a:pPr marL="457200" lvl="0" indent="-298450" algn="l" rtl="0">
              <a:spcBef>
                <a:spcPts val="0"/>
              </a:spcBef>
              <a:spcAft>
                <a:spcPts val="0"/>
              </a:spcAft>
              <a:buSzPts val="1100"/>
              <a:buChar char="●"/>
            </a:pPr>
            <a:r>
              <a:rPr lang="es" b="0" i="0" u="none" baseline="0"/>
              <a:t>Un resumen de los principales debates de los últimos 10 meses</a:t>
            </a:r>
            <a:endParaRPr/>
          </a:p>
          <a:p>
            <a:pPr marL="457200" lvl="0" indent="-298450" algn="l" rtl="0">
              <a:spcBef>
                <a:spcPts val="0"/>
              </a:spcBef>
              <a:spcAft>
                <a:spcPts val="0"/>
              </a:spcAft>
              <a:buSzPts val="1100"/>
              <a:buChar char="●"/>
            </a:pPr>
            <a:r>
              <a:rPr lang="es" b="0" i="0" u="none" baseline="0"/>
              <a:t>¿Qué quisiera que el BSC supiera sobre su trabajo? </a:t>
            </a:r>
            <a:endParaRPr/>
          </a:p>
          <a:p>
            <a:pPr marL="457200" lvl="0" indent="-298450" algn="l" rtl="0">
              <a:spcBef>
                <a:spcPts val="0"/>
              </a:spcBef>
              <a:spcAft>
                <a:spcPts val="0"/>
              </a:spcAft>
              <a:buSzPts val="1100"/>
              <a:buChar char="●"/>
            </a:pPr>
            <a:r>
              <a:rPr lang="es" b="0" i="0" u="none" baseline="0"/>
              <a:t>Destacarán algunas estrategias </a:t>
            </a:r>
            <a:endParaRPr/>
          </a:p>
          <a:p>
            <a:pPr marL="0" lvl="0" indent="0" algn="l" rtl="0">
              <a:spcBef>
                <a:spcPts val="0"/>
              </a:spcBef>
              <a:spcAft>
                <a:spcPts val="0"/>
              </a:spcAft>
              <a:buNone/>
            </a:pPr>
            <a:endParaRPr/>
          </a:p>
          <a:p>
            <a:pPr marL="0" lvl="0" indent="0" algn="l" rtl="0">
              <a:lnSpc>
                <a:spcPct val="115000"/>
              </a:lnSpc>
              <a:spcBef>
                <a:spcPts val="0"/>
              </a:spcBef>
              <a:spcAft>
                <a:spcPts val="0"/>
              </a:spcAft>
              <a:buClr>
                <a:schemeClr val="dk1"/>
              </a:buClr>
              <a:buSzPts val="1100"/>
              <a:buFont typeface="Arial"/>
              <a:buNone/>
            </a:pPr>
            <a:r>
              <a:rPr lang="es" sz="1000" b="0" i="0" u="sng" baseline="0">
                <a:solidFill>
                  <a:srgbClr val="0097A7"/>
                </a:solidFill>
                <a:latin typeface="Open Sans"/>
                <a:ea typeface="Open Sans"/>
                <a:cs typeface="Open Sans"/>
                <a:sym typeface="Open Sans"/>
                <a:hlinkClick r:id="rId3">
                  <a:extLst>
                    <a:ext uri="{A12FA001-AC4F-418D-AE19-62706E023703}">
                      <ahyp:hlinkClr xmlns:ahyp="http://schemas.microsoft.com/office/drawing/2018/hyperlinkcolor" val="tx"/>
                    </a:ext>
                  </a:extLst>
                </a:hlinkClick>
              </a:rPr>
              <a:t>https://drive.google.com/file/d/1uI-y9u6TNZFJi2UkcKoFZFql_6nhliYq/view?usp=sharing</a:t>
            </a:r>
            <a:endParaRPr sz="1000">
              <a:solidFill>
                <a:srgbClr val="595959"/>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endParaRPr sz="1000">
              <a:solidFill>
                <a:srgbClr val="595959"/>
              </a:solidFill>
              <a:latin typeface="Open Sans"/>
              <a:ea typeface="Open Sans"/>
              <a:cs typeface="Open Sans"/>
              <a:sym typeface="Open Sans"/>
            </a:endParaRPr>
          </a:p>
          <a:p>
            <a:pPr marL="0" lvl="0" indent="0" algn="l" rtl="0">
              <a:lnSpc>
                <a:spcPct val="115000"/>
              </a:lnSpc>
              <a:spcBef>
                <a:spcPts val="0"/>
              </a:spcBef>
              <a:spcAft>
                <a:spcPts val="0"/>
              </a:spcAft>
              <a:buClr>
                <a:schemeClr val="dk1"/>
              </a:buClr>
              <a:buSzPts val="1100"/>
              <a:buFont typeface="Arial"/>
              <a:buNone/>
            </a:pPr>
            <a:r>
              <a:rPr lang="es" sz="1000" b="0" i="0" u="sng" baseline="0">
                <a:solidFill>
                  <a:srgbClr val="0097A7"/>
                </a:solidFill>
                <a:latin typeface="Open Sans"/>
                <a:ea typeface="Open Sans"/>
                <a:cs typeface="Open Sans"/>
                <a:sym typeface="Open Sans"/>
                <a:hlinkClick r:id="rId4">
                  <a:extLst>
                    <a:ext uri="{A12FA001-AC4F-418D-AE19-62706E023703}">
                      <ahyp:hlinkClr xmlns:ahyp="http://schemas.microsoft.com/office/drawing/2018/hyperlinkcolor" val="tx"/>
                    </a:ext>
                  </a:extLst>
                </a:hlinkClick>
              </a:rPr>
              <a:t>https://drive.google.com/drive/folders/1Oo9IeHK_Pw5yZ_4BWvabh9BVVJLa61yv?usp=sharing</a:t>
            </a:r>
            <a:r>
              <a:rPr lang="es" sz="1800" b="0" i="0" u="none" baseline="0">
                <a:solidFill>
                  <a:srgbClr val="595959"/>
                </a:solidFill>
                <a:latin typeface="Open Sans"/>
                <a:ea typeface="Open Sans"/>
                <a:cs typeface="Open Sans"/>
                <a:sym typeface="Open Sans"/>
              </a:rPr>
              <a:t>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1349419f42a_1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1349419f42a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Proveer a cada uno de los siete comités: </a:t>
            </a:r>
            <a:endParaRPr/>
          </a:p>
          <a:p>
            <a:pPr marL="457200" lvl="0" indent="-298450" algn="l" rtl="0">
              <a:spcBef>
                <a:spcPts val="0"/>
              </a:spcBef>
              <a:spcAft>
                <a:spcPts val="0"/>
              </a:spcAft>
              <a:buSzPts val="1100"/>
              <a:buChar char="●"/>
            </a:pPr>
            <a:r>
              <a:rPr lang="es" b="0" i="0" u="none" baseline="0"/>
              <a:t>Un resumen de los principales debates de los últimos 10 meses</a:t>
            </a:r>
            <a:endParaRPr/>
          </a:p>
          <a:p>
            <a:pPr marL="457200" lvl="0" indent="-298450" algn="l" rtl="0">
              <a:spcBef>
                <a:spcPts val="0"/>
              </a:spcBef>
              <a:spcAft>
                <a:spcPts val="0"/>
              </a:spcAft>
              <a:buSzPts val="1100"/>
              <a:buChar char="●"/>
            </a:pPr>
            <a:r>
              <a:rPr lang="es" b="0" i="0" u="none" baseline="0"/>
              <a:t>¿Qué quisiera que el BSC supiera sobre su trabajo? </a:t>
            </a:r>
            <a:endParaRPr/>
          </a:p>
          <a:p>
            <a:pPr marL="457200" lvl="0" indent="-298450" algn="l" rtl="0">
              <a:spcBef>
                <a:spcPts val="0"/>
              </a:spcBef>
              <a:spcAft>
                <a:spcPts val="0"/>
              </a:spcAft>
              <a:buSzPts val="1100"/>
              <a:buChar char="●"/>
            </a:pPr>
            <a:r>
              <a:rPr lang="es" b="0" i="0" u="none" baseline="0"/>
              <a:t>Destacarán algunas estrategias </a:t>
            </a:r>
            <a:endParaRPr/>
          </a:p>
          <a:p>
            <a:pPr marL="0" lvl="0" indent="0" algn="l" rtl="0">
              <a:spcBef>
                <a:spcPts val="0"/>
              </a:spcBef>
              <a:spcAft>
                <a:spcPts val="0"/>
              </a:spcAft>
              <a:buNone/>
            </a:pPr>
            <a:endParaRPr/>
          </a:p>
          <a:p>
            <a:pPr marL="0" lvl="0" indent="0" algn="l" rtl="0">
              <a:lnSpc>
                <a:spcPct val="115000"/>
              </a:lnSpc>
              <a:spcBef>
                <a:spcPts val="0"/>
              </a:spcBef>
              <a:spcAft>
                <a:spcPts val="0"/>
              </a:spcAft>
              <a:buNone/>
            </a:pPr>
            <a:r>
              <a:rPr lang="es" sz="1000" b="0" i="0" u="sng" baseline="0">
                <a:solidFill>
                  <a:srgbClr val="0097A7"/>
                </a:solidFill>
                <a:latin typeface="Open Sans"/>
                <a:ea typeface="Open Sans"/>
                <a:cs typeface="Open Sans"/>
                <a:sym typeface="Open Sans"/>
                <a:hlinkClick r:id="rId3">
                  <a:extLst>
                    <a:ext uri="{A12FA001-AC4F-418D-AE19-62706E023703}">
                      <ahyp:hlinkClr xmlns:ahyp="http://schemas.microsoft.com/office/drawing/2018/hyperlinkcolor" val="tx"/>
                    </a:ext>
                  </a:extLst>
                </a:hlinkClick>
              </a:rPr>
              <a:t>https://drive.google.com/file/d/1uI-y9u6TNZFJi2UkcKoFZFql_6nhliYq/view?usp=sharing</a:t>
            </a:r>
            <a:endParaRPr sz="1000">
              <a:solidFill>
                <a:srgbClr val="595959"/>
              </a:solidFill>
              <a:latin typeface="Open Sans"/>
              <a:ea typeface="Open Sans"/>
              <a:cs typeface="Open Sans"/>
              <a:sym typeface="Open Sans"/>
            </a:endParaRPr>
          </a:p>
          <a:p>
            <a:pPr marL="0" lvl="0" indent="0" algn="l" rtl="0">
              <a:lnSpc>
                <a:spcPct val="115000"/>
              </a:lnSpc>
              <a:spcBef>
                <a:spcPts val="0"/>
              </a:spcBef>
              <a:spcAft>
                <a:spcPts val="0"/>
              </a:spcAft>
              <a:buNone/>
            </a:pPr>
            <a:endParaRPr sz="1000">
              <a:solidFill>
                <a:srgbClr val="595959"/>
              </a:solidFill>
              <a:latin typeface="Open Sans"/>
              <a:ea typeface="Open Sans"/>
              <a:cs typeface="Open Sans"/>
              <a:sym typeface="Open Sans"/>
            </a:endParaRPr>
          </a:p>
          <a:p>
            <a:pPr marL="0" lvl="0" indent="0" algn="l" rtl="0">
              <a:lnSpc>
                <a:spcPct val="115000"/>
              </a:lnSpc>
              <a:spcBef>
                <a:spcPts val="0"/>
              </a:spcBef>
              <a:spcAft>
                <a:spcPts val="0"/>
              </a:spcAft>
              <a:buNone/>
            </a:pPr>
            <a:r>
              <a:rPr lang="es" sz="1000" b="0" i="0" u="sng" baseline="0">
                <a:solidFill>
                  <a:srgbClr val="0097A7"/>
                </a:solidFill>
                <a:latin typeface="Open Sans"/>
                <a:ea typeface="Open Sans"/>
                <a:cs typeface="Open Sans"/>
                <a:sym typeface="Open Sans"/>
                <a:hlinkClick r:id="rId4">
                  <a:extLst>
                    <a:ext uri="{A12FA001-AC4F-418D-AE19-62706E023703}">
                      <ahyp:hlinkClr xmlns:ahyp="http://schemas.microsoft.com/office/drawing/2018/hyperlinkcolor" val="tx"/>
                    </a:ext>
                  </a:extLst>
                </a:hlinkClick>
              </a:rPr>
              <a:t>https://drive.google.com/drive/folders/1Oo9IeHK_Pw5yZ_4BWvabh9BVVJLa61yv?usp=sharing</a:t>
            </a:r>
            <a:r>
              <a:rPr lang="es" sz="1800" b="0" i="0" u="none" baseline="0">
                <a:solidFill>
                  <a:srgbClr val="595959"/>
                </a:solidFill>
                <a:latin typeface="Open Sans"/>
                <a:ea typeface="Open Sans"/>
                <a:cs typeface="Open Sans"/>
                <a:sym typeface="Open Sans"/>
              </a:rPr>
              <a:t>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1349419f42a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1349419f42a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Melissa repasará toda esta diapositiva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12511fb1fd0_2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12511fb1fd0_2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Copresidentes - Carmen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362792c6ef_3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1362792c6ef_3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Melissa repasará- Enlace FYI en la diapositiva 18 es para los adjuntos de las diapositivas 18 + 19.</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1349419f42a_1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g1349419f42a_1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12511fb1fd0_2_1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12511fb1fd0_2_1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Frances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1357941bc36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1357941bc36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Frances y Lynda administrarán el estacionamiento durante la reunión y lo volverán a tratar durante Temas potenciales para debate futuro</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f422875adc_0_1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3" name="Google Shape;263;gf422875adc_0_1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g131ca2d484b_1_2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3" name="Google Shape;273;g131ca2d484b_1_2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Copresidentes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125f483bc3f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125f483bc3f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co-chairs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11e921a0a46_1_1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11e921a0a46_1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Frank/Copresidentes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125f483bc3f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125f483bc3f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Copresidentes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12511fb1fd0_2_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12511fb1fd0_2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Copresidentes y Megan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12511fb1fd0_2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4" name="Google Shape;114;g12511fb1fd0_2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Copresidentes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12511fb1fd0_2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12511fb1fd0_2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Copresidentes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131f4a108e7_0_2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31f4a108e7_0_2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b="0" i="0" u="none" baseline="0"/>
              <a:t>Mensaje de bienvenida de la directora al BSC</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9358" y="46333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bg>
      <p:bgPr>
        <a:blipFill>
          <a:blip r:embed="rId2">
            <a:alphaModFix/>
          </a:blip>
          <a:stretch>
            <a:fillRect/>
          </a:stretch>
        </a:blip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777240" y="205979"/>
            <a:ext cx="7909500" cy="857400"/>
          </a:xfrm>
          <a:prstGeom prst="rect">
            <a:avLst/>
          </a:prstGeom>
          <a:noFill/>
          <a:ln>
            <a:noFill/>
          </a:ln>
        </p:spPr>
        <p:txBody>
          <a:bodyPr spcFirstLastPara="1" wrap="square" lIns="91425" tIns="45700" rIns="91425" bIns="45700" anchor="ctr" anchorCtr="0">
            <a:normAutofit/>
          </a:bodyPr>
          <a:lstStyle>
            <a:lvl1pPr lvl="0" algn="l" rtl="0">
              <a:spcBef>
                <a:spcPts val="0"/>
              </a:spcBef>
              <a:spcAft>
                <a:spcPts val="0"/>
              </a:spcAft>
              <a:buClr>
                <a:srgbClr val="404040"/>
              </a:buClr>
              <a:buSzPts val="2400"/>
              <a:buFont typeface="Open Sans Light"/>
              <a:buNone/>
              <a:defRPr sz="2400" b="1" i="0">
                <a:solidFill>
                  <a:srgbClr val="404040"/>
                </a:solidFill>
                <a:latin typeface="Open Sans Light"/>
                <a:ea typeface="Open Sans Light"/>
                <a:cs typeface="Open Sans Light"/>
                <a:sym typeface="Open Sans Light"/>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3"/>
          <p:cNvSpPr txBox="1">
            <a:spLocks noGrp="1"/>
          </p:cNvSpPr>
          <p:nvPr>
            <p:ph type="body" idx="1"/>
          </p:nvPr>
        </p:nvSpPr>
        <p:spPr>
          <a:xfrm>
            <a:off x="777240" y="1184765"/>
            <a:ext cx="7909500" cy="3264000"/>
          </a:xfrm>
          <a:prstGeom prst="rect">
            <a:avLst/>
          </a:prstGeom>
          <a:noFill/>
          <a:ln>
            <a:noFill/>
          </a:ln>
        </p:spPr>
        <p:txBody>
          <a:bodyPr spcFirstLastPara="1" wrap="square" lIns="91425" tIns="45700" rIns="91425" bIns="45700" anchor="t" anchorCtr="0">
            <a:normAutofit/>
          </a:bodyPr>
          <a:lstStyle>
            <a:lvl1pPr marL="457200" lvl="0" indent="-381000" algn="l" rtl="0">
              <a:spcBef>
                <a:spcPts val="480"/>
              </a:spcBef>
              <a:spcAft>
                <a:spcPts val="0"/>
              </a:spcAft>
              <a:buClr>
                <a:srgbClr val="C0504D"/>
              </a:buClr>
              <a:buSzPts val="2400"/>
              <a:buChar char="●"/>
              <a:defRPr>
                <a:solidFill>
                  <a:srgbClr val="3F3F3F"/>
                </a:solidFill>
              </a:defRPr>
            </a:lvl1pPr>
            <a:lvl2pPr marL="914400" lvl="1" indent="-381000" algn="l" rtl="0">
              <a:spcBef>
                <a:spcPts val="1200"/>
              </a:spcBef>
              <a:spcAft>
                <a:spcPts val="0"/>
              </a:spcAft>
              <a:buClr>
                <a:srgbClr val="3F3F3F"/>
              </a:buClr>
              <a:buSzPts val="2400"/>
              <a:buChar char="○"/>
              <a:defRPr>
                <a:solidFill>
                  <a:srgbClr val="3F3F3F"/>
                </a:solidFill>
              </a:defRPr>
            </a:lvl2pPr>
            <a:lvl3pPr marL="1371600" lvl="2" indent="-381000" algn="l" rtl="0">
              <a:spcBef>
                <a:spcPts val="1200"/>
              </a:spcBef>
              <a:spcAft>
                <a:spcPts val="0"/>
              </a:spcAft>
              <a:buClr>
                <a:srgbClr val="C0504D"/>
              </a:buClr>
              <a:buSzPts val="2400"/>
              <a:buChar char="■"/>
              <a:defRPr>
                <a:solidFill>
                  <a:srgbClr val="3F3F3F"/>
                </a:solidFill>
              </a:defRPr>
            </a:lvl3pPr>
            <a:lvl4pPr marL="1828800" lvl="3" indent="-342900" algn="l" rtl="0">
              <a:spcBef>
                <a:spcPts val="1200"/>
              </a:spcBef>
              <a:spcAft>
                <a:spcPts val="0"/>
              </a:spcAft>
              <a:buClr>
                <a:schemeClr val="dk1"/>
              </a:buClr>
              <a:buSzPts val="1800"/>
              <a:buChar char="●"/>
              <a:defRPr/>
            </a:lvl4pPr>
            <a:lvl5pPr marL="2286000" lvl="4" indent="-342900" algn="l" rtl="0">
              <a:spcBef>
                <a:spcPts val="1200"/>
              </a:spcBef>
              <a:spcAft>
                <a:spcPts val="0"/>
              </a:spcAft>
              <a:buClr>
                <a:schemeClr val="dk1"/>
              </a:buClr>
              <a:buSzPts val="1800"/>
              <a:buChar char="○"/>
              <a:defRPr/>
            </a:lvl5pPr>
            <a:lvl6pPr marL="2743200" lvl="5" indent="-342900" algn="l" rtl="0">
              <a:spcBef>
                <a:spcPts val="1200"/>
              </a:spcBef>
              <a:spcAft>
                <a:spcPts val="0"/>
              </a:spcAft>
              <a:buClr>
                <a:schemeClr val="dk1"/>
              </a:buClr>
              <a:buSzPts val="1800"/>
              <a:buChar char="■"/>
              <a:defRPr/>
            </a:lvl6pPr>
            <a:lvl7pPr marL="3200400" lvl="6" indent="-342900" algn="l" rtl="0">
              <a:spcBef>
                <a:spcPts val="1200"/>
              </a:spcBef>
              <a:spcAft>
                <a:spcPts val="0"/>
              </a:spcAft>
              <a:buClr>
                <a:schemeClr val="dk1"/>
              </a:buClr>
              <a:buSzPts val="1800"/>
              <a:buChar char="●"/>
              <a:defRPr/>
            </a:lvl7pPr>
            <a:lvl8pPr marL="3657600" lvl="7" indent="-342900" algn="l" rtl="0">
              <a:spcBef>
                <a:spcPts val="1200"/>
              </a:spcBef>
              <a:spcAft>
                <a:spcPts val="0"/>
              </a:spcAft>
              <a:buClr>
                <a:schemeClr val="dk1"/>
              </a:buClr>
              <a:buSzPts val="1800"/>
              <a:buChar char="○"/>
              <a:defRPr/>
            </a:lvl8pPr>
            <a:lvl9pPr marL="4114800" lvl="8" indent="-342900" algn="l" rtl="0">
              <a:spcBef>
                <a:spcPts val="1200"/>
              </a:spcBef>
              <a:spcAft>
                <a:spcPts val="1200"/>
              </a:spcAft>
              <a:buClr>
                <a:schemeClr val="dk1"/>
              </a:buClr>
              <a:buSzPts val="1800"/>
              <a:buChar char="■"/>
              <a:defRPr/>
            </a:lvl9pPr>
          </a:lstStyle>
          <a:p>
            <a:endParaRPr/>
          </a:p>
        </p:txBody>
      </p:sp>
      <p:sp>
        <p:nvSpPr>
          <p:cNvPr id="53" name="Google Shape;53;p13"/>
          <p:cNvSpPr txBox="1">
            <a:spLocks noGrp="1"/>
          </p:cNvSpPr>
          <p:nvPr>
            <p:ph type="sldNum" idx="12"/>
          </p:nvPr>
        </p:nvSpPr>
        <p:spPr>
          <a:xfrm>
            <a:off x="3462555" y="4736625"/>
            <a:ext cx="2133600" cy="273900"/>
          </a:xfrm>
          <a:prstGeom prst="rect">
            <a:avLst/>
          </a:prstGeom>
          <a:noFill/>
          <a:ln>
            <a:noFill/>
          </a:ln>
        </p:spPr>
        <p:txBody>
          <a:bodyPr spcFirstLastPara="1" wrap="square" lIns="91425" tIns="45700" rIns="91425" bIns="45700" anchor="ctr" anchorCtr="0">
            <a:normAutofit lnSpcReduction="10000"/>
          </a:bodyPr>
          <a:lstStyle>
            <a:lvl1pPr marL="0" marR="0" lvl="0" indent="0" algn="ctr" rtl="0">
              <a:spcBef>
                <a:spcPts val="0"/>
              </a:spcBef>
              <a:buNone/>
              <a:defRPr sz="1200" b="1" i="0" u="none" strike="noStrike" cap="none">
                <a:solidFill>
                  <a:srgbClr val="A53338"/>
                </a:solidFill>
                <a:latin typeface="Arial"/>
                <a:ea typeface="Arial"/>
                <a:cs typeface="Arial"/>
                <a:sym typeface="Arial"/>
              </a:defRPr>
            </a:lvl1pPr>
            <a:lvl2pPr marL="0" marR="0" lvl="1" indent="0" algn="ctr" rtl="0">
              <a:spcBef>
                <a:spcPts val="0"/>
              </a:spcBef>
              <a:buNone/>
              <a:defRPr sz="1200" b="1" i="0" u="none" strike="noStrike" cap="none">
                <a:solidFill>
                  <a:srgbClr val="A53338"/>
                </a:solidFill>
                <a:latin typeface="Arial"/>
                <a:ea typeface="Arial"/>
                <a:cs typeface="Arial"/>
                <a:sym typeface="Arial"/>
              </a:defRPr>
            </a:lvl2pPr>
            <a:lvl3pPr marL="0" marR="0" lvl="2" indent="0" algn="ctr" rtl="0">
              <a:spcBef>
                <a:spcPts val="0"/>
              </a:spcBef>
              <a:buNone/>
              <a:defRPr sz="1200" b="1" i="0" u="none" strike="noStrike" cap="none">
                <a:solidFill>
                  <a:srgbClr val="A53338"/>
                </a:solidFill>
                <a:latin typeface="Arial"/>
                <a:ea typeface="Arial"/>
                <a:cs typeface="Arial"/>
                <a:sym typeface="Arial"/>
              </a:defRPr>
            </a:lvl3pPr>
            <a:lvl4pPr marL="0" marR="0" lvl="3" indent="0" algn="ctr" rtl="0">
              <a:spcBef>
                <a:spcPts val="0"/>
              </a:spcBef>
              <a:buNone/>
              <a:defRPr sz="1200" b="1" i="0" u="none" strike="noStrike" cap="none">
                <a:solidFill>
                  <a:srgbClr val="A53338"/>
                </a:solidFill>
                <a:latin typeface="Arial"/>
                <a:ea typeface="Arial"/>
                <a:cs typeface="Arial"/>
                <a:sym typeface="Arial"/>
              </a:defRPr>
            </a:lvl4pPr>
            <a:lvl5pPr marL="0" marR="0" lvl="4" indent="0" algn="ctr" rtl="0">
              <a:spcBef>
                <a:spcPts val="0"/>
              </a:spcBef>
              <a:buNone/>
              <a:defRPr sz="1200" b="1" i="0" u="none" strike="noStrike" cap="none">
                <a:solidFill>
                  <a:srgbClr val="A53338"/>
                </a:solidFill>
                <a:latin typeface="Arial"/>
                <a:ea typeface="Arial"/>
                <a:cs typeface="Arial"/>
                <a:sym typeface="Arial"/>
              </a:defRPr>
            </a:lvl5pPr>
            <a:lvl6pPr marL="0" marR="0" lvl="5" indent="0" algn="ctr" rtl="0">
              <a:spcBef>
                <a:spcPts val="0"/>
              </a:spcBef>
              <a:buNone/>
              <a:defRPr sz="1200" b="1" i="0" u="none" strike="noStrike" cap="none">
                <a:solidFill>
                  <a:srgbClr val="A53338"/>
                </a:solidFill>
                <a:latin typeface="Arial"/>
                <a:ea typeface="Arial"/>
                <a:cs typeface="Arial"/>
                <a:sym typeface="Arial"/>
              </a:defRPr>
            </a:lvl6pPr>
            <a:lvl7pPr marL="0" marR="0" lvl="6" indent="0" algn="ctr" rtl="0">
              <a:spcBef>
                <a:spcPts val="0"/>
              </a:spcBef>
              <a:buNone/>
              <a:defRPr sz="1200" b="1" i="0" u="none" strike="noStrike" cap="none">
                <a:solidFill>
                  <a:srgbClr val="A53338"/>
                </a:solidFill>
                <a:latin typeface="Arial"/>
                <a:ea typeface="Arial"/>
                <a:cs typeface="Arial"/>
                <a:sym typeface="Arial"/>
              </a:defRPr>
            </a:lvl7pPr>
            <a:lvl8pPr marL="0" marR="0" lvl="7" indent="0" algn="ctr" rtl="0">
              <a:spcBef>
                <a:spcPts val="0"/>
              </a:spcBef>
              <a:buNone/>
              <a:defRPr sz="1200" b="1" i="0" u="none" strike="noStrike" cap="none">
                <a:solidFill>
                  <a:srgbClr val="A53338"/>
                </a:solidFill>
                <a:latin typeface="Arial"/>
                <a:ea typeface="Arial"/>
                <a:cs typeface="Arial"/>
                <a:sym typeface="Arial"/>
              </a:defRPr>
            </a:lvl8pPr>
            <a:lvl9pPr marL="0" marR="0" lvl="8" indent="0" algn="ctr" rtl="0">
              <a:spcBef>
                <a:spcPts val="0"/>
              </a:spcBef>
              <a:buNone/>
              <a:defRPr sz="1200" b="1" i="0" u="none" strike="noStrike" cap="none">
                <a:solidFill>
                  <a:srgbClr val="A5333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
              <a:t>‹#›</a:t>
            </a:fld>
            <a:endParaRPr/>
          </a:p>
        </p:txBody>
      </p:sp>
      <p:pic>
        <p:nvPicPr>
          <p:cNvPr id="54" name="Google Shape;54;p13"/>
          <p:cNvPicPr preferRelativeResize="0"/>
          <p:nvPr/>
        </p:nvPicPr>
        <p:blipFill rotWithShape="1">
          <a:blip r:embed="rId3">
            <a:alphaModFix/>
          </a:blip>
          <a:srcRect/>
          <a:stretch/>
        </p:blipFill>
        <p:spPr>
          <a:xfrm>
            <a:off x="8741759" y="4741878"/>
            <a:ext cx="369006" cy="369006"/>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358483" y="4568867"/>
            <a:ext cx="548700" cy="393600"/>
          </a:xfrm>
          <a:prstGeom prst="rect">
            <a:avLst/>
          </a:prstGeom>
        </p:spPr>
        <p:txBody>
          <a:bodyPr spcFirstLastPara="1" wrap="square" lIns="91425" tIns="91425" rIns="91425" bIns="91425" anchor="ctr" anchorCtr="0">
            <a:normAutofit/>
          </a:bodyPr>
          <a:lstStyle>
            <a:lvl1pPr lvl="0">
              <a:buNone/>
              <a:defRPr sz="1200" b="1">
                <a:solidFill>
                  <a:srgbClr val="A9343A"/>
                </a:solidFill>
                <a:highlight>
                  <a:schemeClr val="lt1"/>
                </a:highlight>
              </a:defRPr>
            </a:lvl1pPr>
            <a:lvl2pPr lvl="1">
              <a:buNone/>
              <a:defRPr sz="1200" b="1">
                <a:solidFill>
                  <a:srgbClr val="A9343A"/>
                </a:solidFill>
                <a:highlight>
                  <a:schemeClr val="lt1"/>
                </a:highlight>
              </a:defRPr>
            </a:lvl2pPr>
            <a:lvl3pPr lvl="2">
              <a:buNone/>
              <a:defRPr sz="1200" b="1">
                <a:solidFill>
                  <a:srgbClr val="A9343A"/>
                </a:solidFill>
                <a:highlight>
                  <a:schemeClr val="lt1"/>
                </a:highlight>
              </a:defRPr>
            </a:lvl3pPr>
            <a:lvl4pPr lvl="3">
              <a:buNone/>
              <a:defRPr sz="1200" b="1">
                <a:solidFill>
                  <a:srgbClr val="A9343A"/>
                </a:solidFill>
                <a:highlight>
                  <a:schemeClr val="lt1"/>
                </a:highlight>
              </a:defRPr>
            </a:lvl4pPr>
            <a:lvl5pPr lvl="4">
              <a:buNone/>
              <a:defRPr sz="1200" b="1">
                <a:solidFill>
                  <a:srgbClr val="A9343A"/>
                </a:solidFill>
                <a:highlight>
                  <a:schemeClr val="lt1"/>
                </a:highlight>
              </a:defRPr>
            </a:lvl5pPr>
            <a:lvl6pPr lvl="5">
              <a:buNone/>
              <a:defRPr sz="1200" b="1">
                <a:solidFill>
                  <a:srgbClr val="A9343A"/>
                </a:solidFill>
                <a:highlight>
                  <a:schemeClr val="lt1"/>
                </a:highlight>
              </a:defRPr>
            </a:lvl6pPr>
            <a:lvl7pPr lvl="6">
              <a:buNone/>
              <a:defRPr sz="1200" b="1">
                <a:solidFill>
                  <a:srgbClr val="A9343A"/>
                </a:solidFill>
                <a:highlight>
                  <a:schemeClr val="lt1"/>
                </a:highlight>
              </a:defRPr>
            </a:lvl7pPr>
            <a:lvl8pPr lvl="7">
              <a:buNone/>
              <a:defRPr sz="1200" b="1">
                <a:solidFill>
                  <a:srgbClr val="A9343A"/>
                </a:solidFill>
                <a:highlight>
                  <a:schemeClr val="lt1"/>
                </a:highlight>
              </a:defRPr>
            </a:lvl8pPr>
            <a:lvl9pPr lvl="8">
              <a:buNone/>
              <a:defRPr sz="1200" b="1">
                <a:solidFill>
                  <a:srgbClr val="A9343A"/>
                </a:solidFill>
                <a:highlight>
                  <a:schemeClr val="lt1"/>
                </a:highlight>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159125" y="4647301"/>
            <a:ext cx="548700" cy="418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29233" y="464326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hyperlink" Target="https://www.austinisd.org/sites/default/files/dept/advisory-bodies/docs/Communications-Visitor-Requirements_rev-091019_ESP.pdf"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docs.google.com/spreadsheets/d/1I5Js3g7Q62eCb8lh_-_iBotSTZTa-AUv/edit?usp=sharing&amp;ouid=115354203619607822013&amp;rtpof=true&amp;sd=true" TargetMode="External"/><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4.png"/><Relationship Id="rId4" Type="http://schemas.openxmlformats.org/officeDocument/2006/relationships/hyperlink" Target="https://www.austinisd.org/sites/default/files/dept/advisory-bodies/docs/Communications-Visitor-Requirements_rev-091019_ESP.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6.jpg"/><Relationship Id="rId4" Type="http://schemas.openxmlformats.org/officeDocument/2006/relationships/hyperlink" Target="http://www.youtube.com/watch?v=UlrjUbhyEJ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311700" y="140225"/>
            <a:ext cx="8520600" cy="1270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dirty="0">
                <a:latin typeface="Roboto Slab"/>
                <a:ea typeface="Roboto Slab"/>
                <a:cs typeface="Roboto Slab"/>
                <a:sym typeface="Roboto Slab"/>
              </a:rPr>
              <a:t>Bond Steering Committee / Comité Directivo del Bono</a:t>
            </a:r>
            <a:br>
              <a:rPr lang="en" b="1" dirty="0">
                <a:latin typeface="Roboto Slab"/>
                <a:ea typeface="Roboto Slab"/>
                <a:cs typeface="Roboto Slab"/>
                <a:sym typeface="Roboto Slab"/>
              </a:rPr>
            </a:br>
            <a:r>
              <a:rPr lang="en" dirty="0">
                <a:latin typeface="Roboto Slab"/>
                <a:ea typeface="Roboto Slab"/>
                <a:cs typeface="Roboto Slab"/>
                <a:sym typeface="Roboto Slab"/>
              </a:rPr>
              <a:t>Public Comment Registrations / Inscripciones para presentar un comentario público</a:t>
            </a:r>
            <a:endParaRPr dirty="0">
              <a:latin typeface="Roboto Slab"/>
              <a:ea typeface="Roboto Slab"/>
              <a:cs typeface="Roboto Slab"/>
              <a:sym typeface="Roboto Slab"/>
            </a:endParaRPr>
          </a:p>
        </p:txBody>
      </p:sp>
      <p:sp>
        <p:nvSpPr>
          <p:cNvPr id="60" name="Google Shape;60;p14"/>
          <p:cNvSpPr/>
          <p:nvPr/>
        </p:nvSpPr>
        <p:spPr>
          <a:xfrm>
            <a:off x="-12000" y="0"/>
            <a:ext cx="9156000" cy="1680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1" name="Google Shape;61;p14"/>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62" name="Google Shape;62;p14"/>
          <p:cNvSpPr txBox="1"/>
          <p:nvPr/>
        </p:nvSpPr>
        <p:spPr>
          <a:xfrm>
            <a:off x="444750" y="1314875"/>
            <a:ext cx="8577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63" name="Google Shape;63;p14"/>
          <p:cNvSpPr txBox="1"/>
          <p:nvPr/>
        </p:nvSpPr>
        <p:spPr>
          <a:xfrm>
            <a:off x="99475" y="2411965"/>
            <a:ext cx="4466700" cy="2049600"/>
          </a:xfrm>
          <a:prstGeom prst="rect">
            <a:avLst/>
          </a:prstGeom>
          <a:noFill/>
          <a:ln>
            <a:noFill/>
          </a:ln>
        </p:spPr>
        <p:txBody>
          <a:bodyPr spcFirstLastPara="1" wrap="square" lIns="91425" tIns="91425" rIns="91425" bIns="91425" anchor="t" anchorCtr="0">
            <a:spAutoFit/>
          </a:bodyPr>
          <a:lstStyle/>
          <a:p>
            <a:pPr marL="457200" lvl="0" indent="-298450" algn="l" rtl="0">
              <a:lnSpc>
                <a:spcPct val="115000"/>
              </a:lnSpc>
              <a:spcBef>
                <a:spcPts val="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Ten minutes for public comment</a:t>
            </a:r>
            <a:endParaRPr>
              <a:solidFill>
                <a:srgbClr val="3F3F3F"/>
              </a:solidFill>
              <a:latin typeface="Open Sans"/>
              <a:ea typeface="Open Sans"/>
              <a:cs typeface="Open Sans"/>
              <a:sym typeface="Open Sans"/>
            </a:endParaRPr>
          </a:p>
          <a:p>
            <a:pPr marL="457200" lvl="0" indent="-298450" algn="l" rtl="0">
              <a:lnSpc>
                <a:spcPct val="115000"/>
              </a:lnSpc>
              <a:spcBef>
                <a:spcPts val="100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Two minutes per person</a:t>
            </a:r>
            <a:endParaRPr>
              <a:solidFill>
                <a:srgbClr val="3F3F3F"/>
              </a:solidFill>
              <a:latin typeface="Open Sans"/>
              <a:ea typeface="Open Sans"/>
              <a:cs typeface="Open Sans"/>
              <a:sym typeface="Open Sans"/>
            </a:endParaRPr>
          </a:p>
          <a:p>
            <a:pPr marL="457200" lvl="0" indent="-298450" algn="l" rtl="0">
              <a:lnSpc>
                <a:spcPct val="115000"/>
              </a:lnSpc>
              <a:spcBef>
                <a:spcPts val="100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Register using the QR Code or https://tinyurl.com/aisd2022bond</a:t>
            </a:r>
            <a:endParaRPr>
              <a:solidFill>
                <a:srgbClr val="3F3F3F"/>
              </a:solidFill>
              <a:latin typeface="Open Sans"/>
              <a:ea typeface="Open Sans"/>
              <a:cs typeface="Open Sans"/>
              <a:sym typeface="Open Sans"/>
            </a:endParaRPr>
          </a:p>
          <a:p>
            <a:pPr marL="457200" lvl="0" indent="-292100" algn="l" rtl="0">
              <a:lnSpc>
                <a:spcPct val="115000"/>
              </a:lnSpc>
              <a:spcBef>
                <a:spcPts val="1200"/>
              </a:spcBef>
              <a:spcAft>
                <a:spcPts val="1000"/>
              </a:spcAft>
              <a:buClr>
                <a:srgbClr val="3F3F3F"/>
              </a:buClr>
              <a:buSzPts val="1000"/>
              <a:buChar char="●"/>
            </a:pPr>
            <a:r>
              <a:rPr lang="en">
                <a:solidFill>
                  <a:srgbClr val="3F3F3F"/>
                </a:solidFill>
                <a:latin typeface="Open Sans"/>
                <a:ea typeface="Open Sans"/>
                <a:cs typeface="Open Sans"/>
                <a:sym typeface="Open Sans"/>
              </a:rPr>
              <a:t>The committee follows the district’s Communications and Visitor Requirements </a:t>
            </a:r>
            <a:endParaRPr sz="1000">
              <a:solidFill>
                <a:srgbClr val="3F3F3F"/>
              </a:solidFill>
            </a:endParaRPr>
          </a:p>
        </p:txBody>
      </p:sp>
      <p:sp>
        <p:nvSpPr>
          <p:cNvPr id="64" name="Google Shape;64;p14"/>
          <p:cNvSpPr txBox="1"/>
          <p:nvPr/>
        </p:nvSpPr>
        <p:spPr>
          <a:xfrm>
            <a:off x="4365600" y="2411978"/>
            <a:ext cx="4466700" cy="2024100"/>
          </a:xfrm>
          <a:prstGeom prst="rect">
            <a:avLst/>
          </a:prstGeom>
          <a:noFill/>
          <a:ln>
            <a:noFill/>
          </a:ln>
        </p:spPr>
        <p:txBody>
          <a:bodyPr spcFirstLastPara="1" wrap="square" lIns="91425" tIns="91425" rIns="91425" bIns="91425" anchor="t" anchorCtr="0">
            <a:spAutoFit/>
          </a:bodyPr>
          <a:lstStyle/>
          <a:p>
            <a:pPr marL="457200" lvl="0" indent="-311150" algn="l" rtl="0">
              <a:lnSpc>
                <a:spcPct val="115000"/>
              </a:lnSpc>
              <a:spcBef>
                <a:spcPts val="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Diez minutos para comentarios públicos</a:t>
            </a:r>
            <a:endParaRPr>
              <a:solidFill>
                <a:srgbClr val="3F3F3F"/>
              </a:solidFill>
              <a:latin typeface="Open Sans"/>
              <a:ea typeface="Open Sans"/>
              <a:cs typeface="Open Sans"/>
              <a:sym typeface="Open Sans"/>
            </a:endParaRPr>
          </a:p>
          <a:p>
            <a:pPr marL="457200" lvl="0" indent="-311150" algn="l" rtl="0">
              <a:lnSpc>
                <a:spcPct val="115000"/>
              </a:lnSpc>
              <a:spcBef>
                <a:spcPts val="100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Dos minutos por persona.</a:t>
            </a:r>
            <a:endParaRPr>
              <a:solidFill>
                <a:srgbClr val="3F3F3F"/>
              </a:solidFill>
              <a:latin typeface="Open Sans"/>
              <a:ea typeface="Open Sans"/>
              <a:cs typeface="Open Sans"/>
              <a:sym typeface="Open Sans"/>
            </a:endParaRPr>
          </a:p>
          <a:p>
            <a:pPr marL="457200" lvl="0" indent="-311150" algn="l" rtl="0">
              <a:lnSpc>
                <a:spcPct val="115000"/>
              </a:lnSpc>
              <a:spcBef>
                <a:spcPts val="100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Regístrese usando el código QR o https://tinyurl.com/aisd2022bond</a:t>
            </a:r>
            <a:endParaRPr>
              <a:solidFill>
                <a:srgbClr val="3F3F3F"/>
              </a:solidFill>
              <a:latin typeface="Open Sans"/>
              <a:ea typeface="Open Sans"/>
              <a:cs typeface="Open Sans"/>
              <a:sym typeface="Open Sans"/>
            </a:endParaRPr>
          </a:p>
          <a:p>
            <a:pPr marL="457200" lvl="0" indent="-311150" algn="l" rtl="0">
              <a:lnSpc>
                <a:spcPct val="115000"/>
              </a:lnSpc>
              <a:spcBef>
                <a:spcPts val="1000"/>
              </a:spcBef>
              <a:spcAft>
                <a:spcPts val="1000"/>
              </a:spcAft>
              <a:buClr>
                <a:srgbClr val="3F3F3F"/>
              </a:buClr>
              <a:buSzPts val="1300"/>
              <a:buFont typeface="Open Sans"/>
              <a:buChar char="●"/>
            </a:pPr>
            <a:r>
              <a:rPr lang="en">
                <a:solidFill>
                  <a:srgbClr val="3F3F3F"/>
                </a:solidFill>
                <a:latin typeface="Open Sans"/>
                <a:ea typeface="Open Sans"/>
                <a:cs typeface="Open Sans"/>
                <a:sym typeface="Open Sans"/>
              </a:rPr>
              <a:t>El comité sigue </a:t>
            </a:r>
            <a:r>
              <a:rPr lang="en">
                <a:solidFill>
                  <a:srgbClr val="3F3F3F"/>
                </a:solidFill>
                <a:uFill>
                  <a:noFill/>
                </a:uFill>
                <a:latin typeface="Open Sans"/>
                <a:ea typeface="Open Sans"/>
                <a:cs typeface="Open Sans"/>
                <a:sym typeface="Open Sans"/>
                <a:hlinkClick r:id="rId4">
                  <a:extLst>
                    <a:ext uri="{A12FA001-AC4F-418D-AE19-62706E023703}">
                      <ahyp:hlinkClr xmlns:ahyp="http://schemas.microsoft.com/office/drawing/2018/hyperlinkcolor" val="tx"/>
                    </a:ext>
                  </a:extLst>
                </a:hlinkClick>
              </a:rPr>
              <a:t>los requisitos de visitantes y comunicaciones</a:t>
            </a:r>
            <a:r>
              <a:rPr lang="en">
                <a:solidFill>
                  <a:srgbClr val="3F3F3F"/>
                </a:solidFill>
                <a:latin typeface="Open Sans"/>
                <a:ea typeface="Open Sans"/>
                <a:cs typeface="Open Sans"/>
                <a:sym typeface="Open Sans"/>
              </a:rPr>
              <a:t> del distrito</a:t>
            </a:r>
            <a:endParaRPr sz="1700">
              <a:solidFill>
                <a:srgbClr val="3F3F3F"/>
              </a:solidFill>
              <a:latin typeface="Open Sans"/>
              <a:ea typeface="Open Sans"/>
              <a:cs typeface="Open Sans"/>
              <a:sym typeface="Open Sans"/>
            </a:endParaRPr>
          </a:p>
        </p:txBody>
      </p:sp>
      <p:pic>
        <p:nvPicPr>
          <p:cNvPr id="65" name="Google Shape;65;p14"/>
          <p:cNvPicPr preferRelativeResize="0"/>
          <p:nvPr/>
        </p:nvPicPr>
        <p:blipFill>
          <a:blip r:embed="rId5">
            <a:alphaModFix/>
          </a:blip>
          <a:stretch>
            <a:fillRect/>
          </a:stretch>
        </p:blipFill>
        <p:spPr>
          <a:xfrm>
            <a:off x="6065675" y="1124400"/>
            <a:ext cx="1280100" cy="1280100"/>
          </a:xfrm>
          <a:prstGeom prst="rect">
            <a:avLst/>
          </a:prstGeom>
          <a:noFill/>
          <a:ln>
            <a:noFill/>
          </a:ln>
        </p:spPr>
      </p:pic>
      <p:sp>
        <p:nvSpPr>
          <p:cNvPr id="66" name="Google Shape;66;p14"/>
          <p:cNvSpPr txBox="1">
            <a:spLocks noGrp="1"/>
          </p:cNvSpPr>
          <p:nvPr>
            <p:ph type="sldNum" idx="12"/>
          </p:nvPr>
        </p:nvSpPr>
        <p:spPr>
          <a:xfrm>
            <a:off x="99483" y="45390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sz="1300" b="1">
                <a:solidFill>
                  <a:srgbClr val="980000"/>
                </a:solidFill>
              </a:rPr>
              <a:t>1</a:t>
            </a:fld>
            <a:endParaRPr sz="1300" b="1">
              <a:solidFill>
                <a:srgbClr val="98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0"/>
        <p:cNvGrpSpPr/>
        <p:nvPr/>
      </p:nvGrpSpPr>
      <p:grpSpPr>
        <a:xfrm>
          <a:off x="0" y="0"/>
          <a:ext cx="0" cy="0"/>
          <a:chOff x="0" y="0"/>
          <a:chExt cx="0" cy="0"/>
        </a:xfrm>
      </p:grpSpPr>
      <p:sp>
        <p:nvSpPr>
          <p:cNvPr id="141" name="Google Shape;141;p23"/>
          <p:cNvSpPr/>
          <p:nvPr/>
        </p:nvSpPr>
        <p:spPr>
          <a:xfrm>
            <a:off x="0" y="12000"/>
            <a:ext cx="9144000" cy="41244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23"/>
          <p:cNvSpPr txBox="1">
            <a:spLocks noGrp="1"/>
          </p:cNvSpPr>
          <p:nvPr>
            <p:ph type="ctrTitle"/>
          </p:nvPr>
        </p:nvSpPr>
        <p:spPr>
          <a:xfrm>
            <a:off x="311700" y="181081"/>
            <a:ext cx="8520600" cy="37443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s" b="1" i="0" u="none" baseline="0">
                <a:solidFill>
                  <a:schemeClr val="lt1"/>
                </a:solidFill>
                <a:latin typeface="Roboto Slab"/>
                <a:ea typeface="Roboto Slab"/>
                <a:cs typeface="Roboto Slab"/>
                <a:sym typeface="Roboto Slab"/>
              </a:rPr>
              <a:t>Aprobación del acta</a:t>
            </a:r>
            <a:endParaRPr b="1">
              <a:solidFill>
                <a:schemeClr val="lt1"/>
              </a:solidFill>
              <a:latin typeface="Roboto Slab"/>
              <a:ea typeface="Roboto Slab"/>
              <a:cs typeface="Roboto Slab"/>
              <a:sym typeface="Roboto Slab"/>
            </a:endParaRPr>
          </a:p>
          <a:p>
            <a:pPr marL="0" lvl="0" indent="0" algn="ctr" rtl="0">
              <a:spcBef>
                <a:spcPts val="0"/>
              </a:spcBef>
              <a:spcAft>
                <a:spcPts val="0"/>
              </a:spcAft>
              <a:buNone/>
            </a:pPr>
            <a:r>
              <a:rPr lang="es" b="1" i="0" u="none" baseline="0">
                <a:solidFill>
                  <a:schemeClr val="lt1"/>
                </a:solidFill>
                <a:latin typeface="Roboto Slab"/>
                <a:ea typeface="Roboto Slab"/>
                <a:cs typeface="Roboto Slab"/>
                <a:sym typeface="Roboto Slab"/>
              </a:rPr>
              <a:t>11 de junio de 2022</a:t>
            </a:r>
            <a:endParaRPr b="1">
              <a:solidFill>
                <a:schemeClr val="lt1"/>
              </a:solidFill>
              <a:latin typeface="Roboto Slab"/>
              <a:ea typeface="Roboto Slab"/>
              <a:cs typeface="Roboto Slab"/>
              <a:sym typeface="Roboto Slab"/>
            </a:endParaRPr>
          </a:p>
        </p:txBody>
      </p:sp>
      <p:pic>
        <p:nvPicPr>
          <p:cNvPr id="143" name="Google Shape;143;p23"/>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44" name="Google Shape;144;p23"/>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sz="1200" b="1">
                <a:solidFill>
                  <a:srgbClr val="980000"/>
                </a:solidFill>
              </a:rPr>
              <a:t>10</a:t>
            </a:fld>
            <a:endParaRPr sz="1200" b="1">
              <a:solidFill>
                <a:srgbClr val="98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s" b="1" i="0" u="none" baseline="0">
                <a:latin typeface="Roboto Slab"/>
                <a:ea typeface="Roboto Slab"/>
                <a:cs typeface="Roboto Slab"/>
                <a:sym typeface="Roboto Slab"/>
              </a:rPr>
              <a:t>Normas de la reunión </a:t>
            </a:r>
            <a:endParaRPr b="1">
              <a:latin typeface="Roboto Slab"/>
              <a:ea typeface="Roboto Slab"/>
              <a:cs typeface="Roboto Slab"/>
              <a:sym typeface="Roboto Slab"/>
            </a:endParaRPr>
          </a:p>
        </p:txBody>
      </p:sp>
      <p:sp>
        <p:nvSpPr>
          <p:cNvPr id="150" name="Google Shape;150;p24"/>
          <p:cNvSpPr txBox="1">
            <a:spLocks noGrp="1"/>
          </p:cNvSpPr>
          <p:nvPr>
            <p:ph type="body" idx="1"/>
          </p:nvPr>
        </p:nvSpPr>
        <p:spPr>
          <a:xfrm>
            <a:off x="311700" y="1017725"/>
            <a:ext cx="8520600" cy="3521400"/>
          </a:xfrm>
          <a:prstGeom prst="rect">
            <a:avLst/>
          </a:prstGeom>
        </p:spPr>
        <p:txBody>
          <a:bodyPr spcFirstLastPara="1" wrap="square" lIns="91425" tIns="91425" rIns="91425" bIns="91425" anchor="t" anchorCtr="0">
            <a:normAutofit fontScale="85000" lnSpcReduction="10000"/>
          </a:bodyPr>
          <a:lstStyle/>
          <a:p>
            <a:pPr marL="457200" lvl="0" indent="-334327" algn="l" rtl="0">
              <a:spcBef>
                <a:spcPts val="0"/>
              </a:spcBef>
              <a:spcAft>
                <a:spcPts val="0"/>
              </a:spcAft>
              <a:buClr>
                <a:srgbClr val="595959"/>
              </a:buClr>
              <a:buSzPct val="100000"/>
              <a:buFont typeface="Open Sans"/>
              <a:buChar char="●"/>
            </a:pPr>
            <a:r>
              <a:rPr lang="es" b="0" i="0" u="none" baseline="0">
                <a:solidFill>
                  <a:srgbClr val="595959"/>
                </a:solidFill>
                <a:latin typeface="Open Sans"/>
                <a:ea typeface="Open Sans"/>
                <a:cs typeface="Open Sans"/>
                <a:sym typeface="Open Sans"/>
              </a:rPr>
              <a:t>Queremos saber quién participa de manera presencial y quién de manera virtual en caso de que alguien tenga dificultad para ver. </a:t>
            </a:r>
            <a:endParaRPr>
              <a:solidFill>
                <a:srgbClr val="595959"/>
              </a:solidFill>
              <a:latin typeface="Open Sans"/>
              <a:ea typeface="Open Sans"/>
              <a:cs typeface="Open Sans"/>
              <a:sym typeface="Open Sans"/>
            </a:endParaRPr>
          </a:p>
          <a:p>
            <a:pPr marL="457200" lvl="0" indent="-334327" algn="l" rtl="0">
              <a:spcBef>
                <a:spcPts val="1000"/>
              </a:spcBef>
              <a:spcAft>
                <a:spcPts val="0"/>
              </a:spcAft>
              <a:buClr>
                <a:srgbClr val="595959"/>
              </a:buClr>
              <a:buSzPct val="100000"/>
              <a:buFont typeface="Open Sans"/>
              <a:buChar char="●"/>
            </a:pPr>
            <a:r>
              <a:rPr lang="es" b="0" i="0" u="none" baseline="0">
                <a:solidFill>
                  <a:srgbClr val="595959"/>
                </a:solidFill>
                <a:latin typeface="Open Sans"/>
                <a:ea typeface="Open Sans"/>
                <a:cs typeface="Open Sans"/>
                <a:sym typeface="Open Sans"/>
              </a:rPr>
              <a:t>Diga su nombre antes de hablar.  Eso ayuda a todas las personas en la sala y a quienes están del otro lado de la cámara.  </a:t>
            </a:r>
            <a:endParaRPr>
              <a:solidFill>
                <a:srgbClr val="595959"/>
              </a:solidFill>
              <a:latin typeface="Open Sans"/>
              <a:ea typeface="Open Sans"/>
              <a:cs typeface="Open Sans"/>
              <a:sym typeface="Open Sans"/>
            </a:endParaRPr>
          </a:p>
          <a:p>
            <a:pPr marL="457200" lvl="0" indent="-334327" algn="l" rtl="0">
              <a:spcBef>
                <a:spcPts val="1000"/>
              </a:spcBef>
              <a:spcAft>
                <a:spcPts val="0"/>
              </a:spcAft>
              <a:buClr>
                <a:srgbClr val="595959"/>
              </a:buClr>
              <a:buSzPct val="100000"/>
              <a:buFont typeface="Open Sans"/>
              <a:buChar char="●"/>
            </a:pPr>
            <a:r>
              <a:rPr lang="es" b="0" i="0" u="none" baseline="0">
                <a:solidFill>
                  <a:srgbClr val="595959"/>
                </a:solidFill>
                <a:latin typeface="Open Sans"/>
                <a:ea typeface="Open Sans"/>
                <a:cs typeface="Open Sans"/>
                <a:sym typeface="Open Sans"/>
              </a:rPr>
              <a:t>Aquellos que participan de manera virtual, levanten una mano virtual para participar en el debate en vez de usar el chat.</a:t>
            </a:r>
            <a:endParaRPr>
              <a:solidFill>
                <a:srgbClr val="595959"/>
              </a:solidFill>
              <a:latin typeface="Open Sans"/>
              <a:ea typeface="Open Sans"/>
              <a:cs typeface="Open Sans"/>
              <a:sym typeface="Open Sans"/>
            </a:endParaRPr>
          </a:p>
          <a:p>
            <a:pPr marL="457200" lvl="0" indent="-334327" algn="l" rtl="0">
              <a:spcBef>
                <a:spcPts val="1000"/>
              </a:spcBef>
              <a:spcAft>
                <a:spcPts val="0"/>
              </a:spcAft>
              <a:buSzPct val="100000"/>
              <a:buFont typeface="Open Sans"/>
              <a:buChar char="●"/>
            </a:pPr>
            <a:r>
              <a:rPr lang="es" b="0" i="0" u="none" baseline="0">
                <a:latin typeface="Open Sans"/>
                <a:ea typeface="Open Sans"/>
                <a:cs typeface="Open Sans"/>
                <a:sym typeface="Open Sans"/>
              </a:rPr>
              <a:t>Esté atento a ser una voz dominante. Queremos escuchar todas las voces.</a:t>
            </a:r>
            <a:endParaRPr>
              <a:latin typeface="Open Sans"/>
              <a:ea typeface="Open Sans"/>
              <a:cs typeface="Open Sans"/>
              <a:sym typeface="Open Sans"/>
            </a:endParaRPr>
          </a:p>
          <a:p>
            <a:pPr marL="457200" lvl="0" indent="-334327" algn="l" rtl="0">
              <a:spcBef>
                <a:spcPts val="1000"/>
              </a:spcBef>
              <a:spcAft>
                <a:spcPts val="0"/>
              </a:spcAft>
              <a:buSzPct val="100000"/>
              <a:buFont typeface="Open Sans"/>
              <a:buChar char="●"/>
            </a:pPr>
            <a:r>
              <a:rPr lang="es" b="0" i="0" u="none" baseline="0">
                <a:latin typeface="Open Sans"/>
                <a:ea typeface="Open Sans"/>
                <a:cs typeface="Open Sans"/>
                <a:sym typeface="Open Sans"/>
              </a:rPr>
              <a:t>Comparta y deje espacio para que los demás compartan preguntas y perspectivas.</a:t>
            </a:r>
            <a:endParaRPr>
              <a:latin typeface="Open Sans"/>
              <a:ea typeface="Open Sans"/>
              <a:cs typeface="Open Sans"/>
              <a:sym typeface="Open Sans"/>
            </a:endParaRPr>
          </a:p>
          <a:p>
            <a:pPr marL="457200" lvl="0" indent="-334327" algn="l" rtl="0">
              <a:spcBef>
                <a:spcPts val="1000"/>
              </a:spcBef>
              <a:spcAft>
                <a:spcPts val="0"/>
              </a:spcAft>
              <a:buSzPct val="100000"/>
              <a:buFont typeface="Open Sans"/>
              <a:buChar char="●"/>
            </a:pPr>
            <a:r>
              <a:rPr lang="es" b="0" i="0" u="none" baseline="0">
                <a:latin typeface="Open Sans"/>
                <a:ea typeface="Open Sans"/>
                <a:cs typeface="Open Sans"/>
                <a:sym typeface="Open Sans"/>
              </a:rPr>
              <a:t>Un micrófono, una voz.    </a:t>
            </a:r>
            <a:endParaRPr>
              <a:latin typeface="Open Sans"/>
              <a:ea typeface="Open Sans"/>
              <a:cs typeface="Open Sans"/>
              <a:sym typeface="Open Sans"/>
            </a:endParaRPr>
          </a:p>
          <a:p>
            <a:pPr marL="457200" lvl="0" indent="-334327" algn="l" rtl="0">
              <a:spcBef>
                <a:spcPts val="1000"/>
              </a:spcBef>
              <a:spcAft>
                <a:spcPts val="1000"/>
              </a:spcAft>
              <a:buSzPct val="100000"/>
              <a:buFont typeface="Open Sans"/>
              <a:buChar char="●"/>
            </a:pPr>
            <a:r>
              <a:rPr lang="es" b="0" i="0" u="none" baseline="0">
                <a:latin typeface="Open Sans"/>
                <a:ea typeface="Open Sans"/>
                <a:cs typeface="Open Sans"/>
                <a:sym typeface="Open Sans"/>
              </a:rPr>
              <a:t>Hable desde su perspectiva en primera persona.</a:t>
            </a:r>
            <a:endParaRPr>
              <a:solidFill>
                <a:srgbClr val="595959"/>
              </a:solidFill>
              <a:latin typeface="Open Sans"/>
              <a:ea typeface="Open Sans"/>
              <a:cs typeface="Open Sans"/>
              <a:sym typeface="Open Sans"/>
            </a:endParaRPr>
          </a:p>
        </p:txBody>
      </p:sp>
      <p:sp>
        <p:nvSpPr>
          <p:cNvPr id="151" name="Google Shape;151;p24"/>
          <p:cNvSpPr/>
          <p:nvPr/>
        </p:nvSpPr>
        <p:spPr>
          <a:xfrm>
            <a:off x="-12000" y="0"/>
            <a:ext cx="9156000" cy="1680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52" name="Google Shape;152;p24"/>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53" name="Google Shape;153;p24"/>
          <p:cNvSpPr txBox="1">
            <a:spLocks noGrp="1"/>
          </p:cNvSpPr>
          <p:nvPr>
            <p:ph type="sldNum" idx="12"/>
          </p:nvPr>
        </p:nvSpPr>
        <p:spPr>
          <a:xfrm>
            <a:off x="358483" y="45688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7"/>
        <p:cNvGrpSpPr/>
        <p:nvPr/>
      </p:nvGrpSpPr>
      <p:grpSpPr>
        <a:xfrm>
          <a:off x="0" y="0"/>
          <a:ext cx="0" cy="0"/>
          <a:chOff x="0" y="0"/>
          <a:chExt cx="0" cy="0"/>
        </a:xfrm>
      </p:grpSpPr>
      <p:sp>
        <p:nvSpPr>
          <p:cNvPr id="158" name="Google Shape;158;p25"/>
          <p:cNvSpPr/>
          <p:nvPr/>
        </p:nvSpPr>
        <p:spPr>
          <a:xfrm>
            <a:off x="0" y="12000"/>
            <a:ext cx="9144000" cy="41244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25"/>
          <p:cNvSpPr txBox="1">
            <a:spLocks noGrp="1"/>
          </p:cNvSpPr>
          <p:nvPr>
            <p:ph type="ctrTitle"/>
          </p:nvPr>
        </p:nvSpPr>
        <p:spPr>
          <a:xfrm>
            <a:off x="311700" y="181081"/>
            <a:ext cx="8520600" cy="37443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s" b="1" i="0" u="none" baseline="0">
                <a:solidFill>
                  <a:schemeClr val="lt1"/>
                </a:solidFill>
                <a:latin typeface="Roboto Slab"/>
                <a:ea typeface="Roboto Slab"/>
                <a:cs typeface="Roboto Slab"/>
                <a:sym typeface="Roboto Slab"/>
              </a:rPr>
              <a:t>Resumen de reuniones anteriores y expectativas</a:t>
            </a:r>
            <a:endParaRPr b="1">
              <a:solidFill>
                <a:schemeClr val="lt1"/>
              </a:solidFill>
              <a:latin typeface="Roboto Slab"/>
              <a:ea typeface="Roboto Slab"/>
              <a:cs typeface="Roboto Slab"/>
              <a:sym typeface="Roboto Slab"/>
            </a:endParaRPr>
          </a:p>
        </p:txBody>
      </p:sp>
      <p:pic>
        <p:nvPicPr>
          <p:cNvPr id="160" name="Google Shape;160;p25"/>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61" name="Google Shape;161;p25"/>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sz="1200" b="1">
                <a:solidFill>
                  <a:srgbClr val="980000"/>
                </a:solidFill>
                <a:highlight>
                  <a:srgbClr val="FFFFFF"/>
                </a:highlight>
              </a:rPr>
              <a:t>12</a:t>
            </a:fld>
            <a:endParaRPr sz="1200" b="1">
              <a:solidFill>
                <a:srgbClr val="980000"/>
              </a:solidFill>
              <a:highlight>
                <a:srgbClr val="FFFFFF"/>
              </a:high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s" b="1" i="0" u="none" baseline="0">
                <a:latin typeface="Roboto Slab"/>
                <a:ea typeface="Roboto Slab"/>
                <a:cs typeface="Roboto Slab"/>
                <a:sym typeface="Roboto Slab"/>
              </a:rPr>
              <a:t>Resumen de la reunión del 11 de junio</a:t>
            </a:r>
            <a:endParaRPr b="1">
              <a:latin typeface="Roboto Slab"/>
              <a:ea typeface="Roboto Slab"/>
              <a:cs typeface="Roboto Slab"/>
              <a:sym typeface="Roboto Slab"/>
            </a:endParaRPr>
          </a:p>
        </p:txBody>
      </p:sp>
      <p:sp>
        <p:nvSpPr>
          <p:cNvPr id="167" name="Google Shape;167;p26"/>
          <p:cNvSpPr txBox="1">
            <a:spLocks noGrp="1"/>
          </p:cNvSpPr>
          <p:nvPr>
            <p:ph type="body" idx="1"/>
          </p:nvPr>
        </p:nvSpPr>
        <p:spPr>
          <a:xfrm>
            <a:off x="311700" y="1017725"/>
            <a:ext cx="7117800" cy="3416400"/>
          </a:xfrm>
          <a:prstGeom prst="rect">
            <a:avLst/>
          </a:prstGeom>
        </p:spPr>
        <p:txBody>
          <a:bodyPr spcFirstLastPara="1" wrap="square" lIns="91425" tIns="91425" rIns="91425" bIns="91425" anchor="t" anchorCtr="0">
            <a:normAutofit/>
          </a:bodyPr>
          <a:lstStyle/>
          <a:p>
            <a:pPr marL="457200" lvl="0" indent="-342900" algn="l" rtl="0">
              <a:lnSpc>
                <a:spcPct val="95000"/>
              </a:lnSpc>
              <a:spcBef>
                <a:spcPts val="0"/>
              </a:spcBef>
              <a:spcAft>
                <a:spcPts val="0"/>
              </a:spcAft>
              <a:buSzPts val="1800"/>
              <a:buFont typeface="Open Sans"/>
              <a:buChar char="●"/>
            </a:pPr>
            <a:r>
              <a:rPr lang="es" b="0" i="0" u="none" baseline="0">
                <a:latin typeface="Open Sans"/>
                <a:ea typeface="Open Sans"/>
                <a:cs typeface="Open Sans"/>
                <a:sym typeface="Open Sans"/>
              </a:rPr>
              <a:t>Asegurarse de que todas las escuelas puedan operar y seguir abiertas</a:t>
            </a:r>
            <a:endParaRPr>
              <a:latin typeface="Open Sans"/>
              <a:ea typeface="Open Sans"/>
              <a:cs typeface="Open Sans"/>
              <a:sym typeface="Open Sans"/>
            </a:endParaRPr>
          </a:p>
          <a:p>
            <a:pPr marL="457200" lvl="0" indent="-342900" algn="l" rtl="0">
              <a:spcBef>
                <a:spcPts val="0"/>
              </a:spcBef>
              <a:spcAft>
                <a:spcPts val="0"/>
              </a:spcAft>
              <a:buSzPts val="1800"/>
              <a:buFont typeface="Open Sans"/>
              <a:buChar char="●"/>
            </a:pPr>
            <a:r>
              <a:rPr lang="es" b="0" i="0" u="none" baseline="0">
                <a:latin typeface="Open Sans"/>
                <a:ea typeface="Open Sans"/>
                <a:cs typeface="Open Sans"/>
                <a:sym typeface="Open Sans"/>
              </a:rPr>
              <a:t>Costo del informe de la FCA Año 0, Solo niveles de prioridad 1 y 2 de la FCA - </a:t>
            </a:r>
            <a:r>
              <a:rPr lang="es" b="0" i="1" u="none" baseline="0">
                <a:latin typeface="Open Sans"/>
                <a:ea typeface="Open Sans"/>
                <a:cs typeface="Open Sans"/>
                <a:sym typeface="Open Sans"/>
              </a:rPr>
              <a:t>$298 millones</a:t>
            </a:r>
            <a:endParaRPr i="1">
              <a:latin typeface="Open Sans"/>
              <a:ea typeface="Open Sans"/>
              <a:cs typeface="Open Sans"/>
              <a:sym typeface="Open Sans"/>
            </a:endParaRPr>
          </a:p>
          <a:p>
            <a:pPr marL="914400" lvl="1" indent="-317500" algn="l" rtl="0">
              <a:spcBef>
                <a:spcPts val="0"/>
              </a:spcBef>
              <a:spcAft>
                <a:spcPts val="0"/>
              </a:spcAft>
              <a:buSzPts val="1400"/>
              <a:buFont typeface="Open Sans"/>
              <a:buChar char="○"/>
            </a:pPr>
            <a:r>
              <a:rPr lang="es" b="0" i="0" u="none" baseline="0">
                <a:latin typeface="Open Sans"/>
                <a:ea typeface="Open Sans"/>
                <a:cs typeface="Open Sans"/>
                <a:sym typeface="Open Sans"/>
              </a:rPr>
              <a:t>Seguridad contra incendios/vital (sistemas de seguridad y alarmas contra incendios)</a:t>
            </a:r>
            <a:endParaRPr>
              <a:latin typeface="Open Sans"/>
              <a:ea typeface="Open Sans"/>
              <a:cs typeface="Open Sans"/>
              <a:sym typeface="Open Sans"/>
            </a:endParaRPr>
          </a:p>
          <a:p>
            <a:pPr marL="914400" lvl="1" indent="-317500" algn="l" rtl="0">
              <a:spcBef>
                <a:spcPts val="0"/>
              </a:spcBef>
              <a:spcAft>
                <a:spcPts val="0"/>
              </a:spcAft>
              <a:buSzPts val="1400"/>
              <a:buFont typeface="Open Sans"/>
              <a:buChar char="○"/>
            </a:pPr>
            <a:r>
              <a:rPr lang="es" b="0" i="0" u="none" baseline="0">
                <a:latin typeface="Open Sans"/>
                <a:ea typeface="Open Sans"/>
                <a:cs typeface="Open Sans"/>
                <a:sym typeface="Open Sans"/>
              </a:rPr>
              <a:t>Climatización/Ventilación (Aire acondicionado en salones de clase, gimnasios y espacio de oficina)</a:t>
            </a:r>
            <a:endParaRPr>
              <a:latin typeface="Open Sans"/>
              <a:ea typeface="Open Sans"/>
              <a:cs typeface="Open Sans"/>
              <a:sym typeface="Open Sans"/>
            </a:endParaRPr>
          </a:p>
          <a:p>
            <a:pPr marL="914400" lvl="1" indent="-317500" algn="l" rtl="0">
              <a:spcBef>
                <a:spcPts val="0"/>
              </a:spcBef>
              <a:spcAft>
                <a:spcPts val="0"/>
              </a:spcAft>
              <a:buSzPts val="1400"/>
              <a:buFont typeface="Open Sans"/>
              <a:buChar char="○"/>
            </a:pPr>
            <a:r>
              <a:rPr lang="es" b="0" i="0" u="none" baseline="0">
                <a:latin typeface="Open Sans"/>
                <a:ea typeface="Open Sans"/>
                <a:cs typeface="Open Sans"/>
                <a:sym typeface="Open Sans"/>
              </a:rPr>
              <a:t>Fontanería (regaderas en vestuario, prep. de cocina, aseos)</a:t>
            </a:r>
            <a:endParaRPr>
              <a:latin typeface="Open Sans"/>
              <a:ea typeface="Open Sans"/>
              <a:cs typeface="Open Sans"/>
              <a:sym typeface="Open Sans"/>
            </a:endParaRPr>
          </a:p>
          <a:p>
            <a:pPr marL="914400" lvl="1" indent="-317500" algn="l" rtl="0">
              <a:spcBef>
                <a:spcPts val="0"/>
              </a:spcBef>
              <a:spcAft>
                <a:spcPts val="0"/>
              </a:spcAft>
              <a:buSzPts val="1400"/>
              <a:buFont typeface="Open Sans"/>
              <a:buChar char="○"/>
            </a:pPr>
            <a:r>
              <a:rPr lang="es" b="0" i="0" u="none" baseline="0">
                <a:latin typeface="Open Sans"/>
                <a:ea typeface="Open Sans"/>
                <a:cs typeface="Open Sans"/>
                <a:sym typeface="Open Sans"/>
              </a:rPr>
              <a:t>Tejados (evitar que ingrese la lluvia en las aulas)</a:t>
            </a:r>
            <a:endParaRPr>
              <a:solidFill>
                <a:srgbClr val="595959"/>
              </a:solidFill>
              <a:latin typeface="Open Sans"/>
              <a:ea typeface="Open Sans"/>
              <a:cs typeface="Open Sans"/>
              <a:sym typeface="Open Sans"/>
            </a:endParaRPr>
          </a:p>
        </p:txBody>
      </p:sp>
      <p:sp>
        <p:nvSpPr>
          <p:cNvPr id="168" name="Google Shape;168;p26"/>
          <p:cNvSpPr/>
          <p:nvPr/>
        </p:nvSpPr>
        <p:spPr>
          <a:xfrm>
            <a:off x="-12000" y="0"/>
            <a:ext cx="9156000" cy="1680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9" name="Google Shape;169;p26"/>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70" name="Google Shape;170;p26"/>
          <p:cNvSpPr txBox="1">
            <a:spLocks noGrp="1"/>
          </p:cNvSpPr>
          <p:nvPr>
            <p:ph type="sldNum" idx="12"/>
          </p:nvPr>
        </p:nvSpPr>
        <p:spPr>
          <a:xfrm>
            <a:off x="358483" y="45688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Clr>
                <a:srgbClr val="404040"/>
              </a:buClr>
              <a:buSzPct val="116666"/>
              <a:buFont typeface="Open Sans Light"/>
              <a:buNone/>
            </a:pPr>
            <a:r>
              <a:rPr lang="es" b="1" i="0" u="none" baseline="0">
                <a:solidFill>
                  <a:srgbClr val="404040"/>
                </a:solidFill>
                <a:latin typeface="Roboto Slab"/>
                <a:ea typeface="Roboto Slab"/>
                <a:cs typeface="Roboto Slab"/>
                <a:sym typeface="Roboto Slab"/>
              </a:rPr>
              <a:t>Deficiencias en FCA </a:t>
            </a:r>
            <a:endParaRPr sz="2400" b="1">
              <a:solidFill>
                <a:srgbClr val="404040"/>
              </a:solidFill>
              <a:latin typeface="Roboto Slab"/>
              <a:ea typeface="Roboto Slab"/>
              <a:cs typeface="Roboto Slab"/>
              <a:sym typeface="Roboto Slab"/>
            </a:endParaRPr>
          </a:p>
          <a:p>
            <a:pPr marL="0" lvl="0" indent="0" algn="l" rtl="0">
              <a:spcBef>
                <a:spcPts val="0"/>
              </a:spcBef>
              <a:spcAft>
                <a:spcPts val="0"/>
              </a:spcAft>
              <a:buNone/>
            </a:pPr>
            <a:endParaRPr b="1">
              <a:latin typeface="Roboto Slab"/>
              <a:ea typeface="Roboto Slab"/>
              <a:cs typeface="Roboto Slab"/>
              <a:sym typeface="Roboto Slab"/>
            </a:endParaRPr>
          </a:p>
        </p:txBody>
      </p:sp>
      <p:sp>
        <p:nvSpPr>
          <p:cNvPr id="176" name="Google Shape;176;p27"/>
          <p:cNvSpPr txBox="1">
            <a:spLocks noGrp="1"/>
          </p:cNvSpPr>
          <p:nvPr>
            <p:ph type="body" idx="1"/>
          </p:nvPr>
        </p:nvSpPr>
        <p:spPr>
          <a:xfrm>
            <a:off x="311700" y="1017725"/>
            <a:ext cx="7810500" cy="3416400"/>
          </a:xfrm>
          <a:prstGeom prst="rect">
            <a:avLst/>
          </a:prstGeom>
        </p:spPr>
        <p:txBody>
          <a:bodyPr spcFirstLastPara="1" wrap="square" lIns="91425" tIns="91425" rIns="91425" bIns="91425" anchor="t" anchorCtr="0">
            <a:normAutofit fontScale="85000" lnSpcReduction="10000"/>
          </a:bodyPr>
          <a:lstStyle/>
          <a:p>
            <a:pPr marL="457200" lvl="0" indent="-342900" algn="l" rtl="0">
              <a:lnSpc>
                <a:spcPct val="100000"/>
              </a:lnSpc>
              <a:spcBef>
                <a:spcPts val="0"/>
              </a:spcBef>
              <a:spcAft>
                <a:spcPts val="0"/>
              </a:spcAft>
              <a:buSzPts val="1800"/>
              <a:buFont typeface="Open Sans"/>
              <a:buChar char="●"/>
            </a:pPr>
            <a:r>
              <a:rPr lang="es" b="0" i="0" u="none" baseline="0">
                <a:latin typeface="Open Sans"/>
                <a:ea typeface="Open Sans"/>
                <a:cs typeface="Open Sans"/>
                <a:sym typeface="Open Sans"/>
              </a:rPr>
              <a:t>Costo de la FCA Años 0-10 (todos los niveles de prioridad de la FCA) ~ $3,200 millones</a:t>
            </a:r>
            <a:endParaRPr>
              <a:latin typeface="Open Sans"/>
              <a:ea typeface="Open Sans"/>
              <a:cs typeface="Open Sans"/>
              <a:sym typeface="Open Sans"/>
            </a:endParaRPr>
          </a:p>
          <a:p>
            <a:pPr marL="457200" lvl="0" indent="-342900" algn="l" rtl="0">
              <a:lnSpc>
                <a:spcPct val="100000"/>
              </a:lnSpc>
              <a:spcBef>
                <a:spcPts val="1000"/>
              </a:spcBef>
              <a:spcAft>
                <a:spcPts val="0"/>
              </a:spcAft>
              <a:buSzPts val="1800"/>
              <a:buFont typeface="Open Sans"/>
              <a:buChar char="●"/>
            </a:pPr>
            <a:r>
              <a:rPr lang="es" b="0" i="0" u="none" baseline="0">
                <a:latin typeface="Open Sans"/>
                <a:ea typeface="Open Sans"/>
                <a:cs typeface="Open Sans"/>
                <a:sym typeface="Open Sans"/>
              </a:rPr>
              <a:t>Costo de la FCA Años 0-5 (todos los niveles de prioridad de la FCA) ~ $2,100 millones</a:t>
            </a:r>
            <a:endParaRPr>
              <a:latin typeface="Open Sans"/>
              <a:ea typeface="Open Sans"/>
              <a:cs typeface="Open Sans"/>
              <a:sym typeface="Open Sans"/>
            </a:endParaRPr>
          </a:p>
          <a:p>
            <a:pPr marL="457200" lvl="0" indent="-342900" algn="l" rtl="0">
              <a:lnSpc>
                <a:spcPct val="100000"/>
              </a:lnSpc>
              <a:spcBef>
                <a:spcPts val="1000"/>
              </a:spcBef>
              <a:spcAft>
                <a:spcPts val="0"/>
              </a:spcAft>
              <a:buSzPts val="1800"/>
              <a:buFont typeface="Open Sans"/>
              <a:buChar char="●"/>
            </a:pPr>
            <a:r>
              <a:rPr lang="es" b="0" i="0" u="none" baseline="0">
                <a:latin typeface="Open Sans"/>
                <a:ea typeface="Open Sans"/>
                <a:cs typeface="Open Sans"/>
                <a:sym typeface="Open Sans"/>
              </a:rPr>
              <a:t>Costo de la FCA Año 0 (todos los niveles de prioridad de la FCA) ~ $607 millones</a:t>
            </a:r>
            <a:endParaRPr>
              <a:latin typeface="Open Sans"/>
              <a:ea typeface="Open Sans"/>
              <a:cs typeface="Open Sans"/>
              <a:sym typeface="Open Sans"/>
            </a:endParaRPr>
          </a:p>
          <a:p>
            <a:pPr marL="457200" lvl="0" indent="-342900" algn="l" rtl="0">
              <a:lnSpc>
                <a:spcPct val="100000"/>
              </a:lnSpc>
              <a:spcBef>
                <a:spcPts val="1000"/>
              </a:spcBef>
              <a:spcAft>
                <a:spcPts val="0"/>
              </a:spcAft>
              <a:buSzPts val="1800"/>
              <a:buFont typeface="Open Sans"/>
              <a:buChar char="●"/>
            </a:pPr>
            <a:r>
              <a:rPr lang="es" b="0" i="0" u="none" baseline="0">
                <a:latin typeface="Open Sans"/>
                <a:ea typeface="Open Sans"/>
                <a:cs typeface="Open Sans"/>
                <a:sym typeface="Open Sans"/>
              </a:rPr>
              <a:t>Costo de la FCA Años 0-5 (niveles de prioridad 1 y 2 de la FCA) ~ $814 millones</a:t>
            </a:r>
            <a:endParaRPr>
              <a:latin typeface="Open Sans"/>
              <a:ea typeface="Open Sans"/>
              <a:cs typeface="Open Sans"/>
              <a:sym typeface="Open Sans"/>
            </a:endParaRPr>
          </a:p>
          <a:p>
            <a:pPr marL="457200" lvl="0" indent="-342900" algn="l" rtl="0">
              <a:lnSpc>
                <a:spcPct val="100000"/>
              </a:lnSpc>
              <a:spcBef>
                <a:spcPts val="1000"/>
              </a:spcBef>
              <a:spcAft>
                <a:spcPts val="0"/>
              </a:spcAft>
              <a:buSzPts val="1800"/>
              <a:buFont typeface="Open Sans"/>
              <a:buChar char="●"/>
            </a:pPr>
            <a:r>
              <a:rPr lang="es" b="0" i="0" u="none" baseline="0">
                <a:latin typeface="Open Sans"/>
                <a:ea typeface="Open Sans"/>
                <a:cs typeface="Open Sans"/>
                <a:sym typeface="Open Sans"/>
              </a:rPr>
              <a:t>Costo de la FCA Año 0 (niveles de prioridad 1 y 2 de la FCA) ~ $298 millones</a:t>
            </a:r>
            <a:endParaRPr>
              <a:latin typeface="Open Sans"/>
              <a:ea typeface="Open Sans"/>
              <a:cs typeface="Open Sans"/>
              <a:sym typeface="Open Sans"/>
            </a:endParaRPr>
          </a:p>
          <a:p>
            <a:pPr marL="0" lvl="0" indent="0" algn="l" rtl="0">
              <a:lnSpc>
                <a:spcPct val="100000"/>
              </a:lnSpc>
              <a:spcBef>
                <a:spcPts val="1000"/>
              </a:spcBef>
              <a:spcAft>
                <a:spcPts val="0"/>
              </a:spcAft>
              <a:buNone/>
            </a:pPr>
            <a:endParaRPr>
              <a:latin typeface="Open Sans"/>
              <a:ea typeface="Open Sans"/>
              <a:cs typeface="Open Sans"/>
              <a:sym typeface="Open Sans"/>
            </a:endParaRPr>
          </a:p>
          <a:p>
            <a:pPr marL="0" lvl="0" indent="0" algn="l" rtl="0">
              <a:lnSpc>
                <a:spcPct val="100000"/>
              </a:lnSpc>
              <a:spcBef>
                <a:spcPts val="1000"/>
              </a:spcBef>
              <a:spcAft>
                <a:spcPts val="1000"/>
              </a:spcAft>
              <a:buNone/>
            </a:pPr>
            <a:r>
              <a:rPr lang="es" b="1" i="0" u="none" baseline="0">
                <a:latin typeface="Open Sans"/>
                <a:ea typeface="Open Sans"/>
                <a:cs typeface="Open Sans"/>
                <a:sym typeface="Open Sans"/>
              </a:rPr>
              <a:t>Práctica óptima es alinear los cronogramas de financiación para asegurar que haya fondos adecuados en todas las áreas durante el término del ciclo de bonos.</a:t>
            </a:r>
            <a:endParaRPr>
              <a:solidFill>
                <a:srgbClr val="595959"/>
              </a:solidFill>
              <a:latin typeface="Open Sans"/>
              <a:ea typeface="Open Sans"/>
              <a:cs typeface="Open Sans"/>
              <a:sym typeface="Open Sans"/>
            </a:endParaRPr>
          </a:p>
        </p:txBody>
      </p:sp>
      <p:sp>
        <p:nvSpPr>
          <p:cNvPr id="177" name="Google Shape;177;p27"/>
          <p:cNvSpPr/>
          <p:nvPr/>
        </p:nvSpPr>
        <p:spPr>
          <a:xfrm>
            <a:off x="-12000" y="0"/>
            <a:ext cx="9156000" cy="1680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78" name="Google Shape;178;p27"/>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79" name="Google Shape;179;p27"/>
          <p:cNvSpPr txBox="1">
            <a:spLocks noGrp="1"/>
          </p:cNvSpPr>
          <p:nvPr>
            <p:ph type="sldNum" idx="12"/>
          </p:nvPr>
        </p:nvSpPr>
        <p:spPr>
          <a:xfrm>
            <a:off x="358483" y="45688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s" b="1" i="0" u="none" baseline="0">
                <a:latin typeface="Roboto Slab"/>
                <a:ea typeface="Roboto Slab"/>
                <a:cs typeface="Roboto Slab"/>
                <a:sym typeface="Roboto Slab"/>
              </a:rPr>
              <a:t>Solicitudes de la reunión del 11 de junio</a:t>
            </a:r>
            <a:endParaRPr b="1">
              <a:latin typeface="Roboto Slab"/>
              <a:ea typeface="Roboto Slab"/>
              <a:cs typeface="Roboto Slab"/>
              <a:sym typeface="Roboto Slab"/>
            </a:endParaRPr>
          </a:p>
        </p:txBody>
      </p:sp>
      <p:sp>
        <p:nvSpPr>
          <p:cNvPr id="185" name="Google Shape;185;p28"/>
          <p:cNvSpPr txBox="1">
            <a:spLocks noGrp="1"/>
          </p:cNvSpPr>
          <p:nvPr>
            <p:ph type="body" idx="1"/>
          </p:nvPr>
        </p:nvSpPr>
        <p:spPr>
          <a:xfrm>
            <a:off x="311700" y="1017725"/>
            <a:ext cx="71178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Clr>
                <a:srgbClr val="595959"/>
              </a:buClr>
              <a:buSzPts val="1800"/>
              <a:buFont typeface="Open Sans"/>
              <a:buChar char="●"/>
            </a:pPr>
            <a:r>
              <a:rPr lang="es" b="0" i="0" u="none" baseline="0">
                <a:solidFill>
                  <a:srgbClr val="595959"/>
                </a:solidFill>
                <a:latin typeface="Open Sans"/>
                <a:ea typeface="Open Sans"/>
                <a:cs typeface="Open Sans"/>
                <a:sym typeface="Open Sans"/>
              </a:rPr>
              <a:t>Informe de participación de la comunidad en LRP  </a:t>
            </a:r>
            <a:endParaRPr>
              <a:solidFill>
                <a:srgbClr val="595959"/>
              </a:solidFill>
              <a:latin typeface="Open Sans"/>
              <a:ea typeface="Open Sans"/>
              <a:cs typeface="Open Sans"/>
              <a:sym typeface="Open Sans"/>
            </a:endParaRPr>
          </a:p>
          <a:p>
            <a:pPr marL="457200" lvl="0" indent="-342900" algn="l" rtl="0">
              <a:spcBef>
                <a:spcPts val="1000"/>
              </a:spcBef>
              <a:spcAft>
                <a:spcPts val="1000"/>
              </a:spcAft>
              <a:buClr>
                <a:srgbClr val="595959"/>
              </a:buClr>
              <a:buSzPts val="1800"/>
              <a:buFont typeface="Open Sans"/>
              <a:buChar char="●"/>
            </a:pPr>
            <a:r>
              <a:rPr lang="es" b="0" i="0" u="none" baseline="0">
                <a:solidFill>
                  <a:srgbClr val="595959"/>
                </a:solidFill>
                <a:latin typeface="Open Sans"/>
                <a:ea typeface="Open Sans"/>
                <a:cs typeface="Open Sans"/>
                <a:sym typeface="Open Sans"/>
              </a:rPr>
              <a:t>Estrategias de LRP </a:t>
            </a:r>
            <a:endParaRPr>
              <a:solidFill>
                <a:srgbClr val="595959"/>
              </a:solidFill>
              <a:latin typeface="Open Sans"/>
              <a:ea typeface="Open Sans"/>
              <a:cs typeface="Open Sans"/>
              <a:sym typeface="Open Sans"/>
            </a:endParaRPr>
          </a:p>
        </p:txBody>
      </p:sp>
      <p:sp>
        <p:nvSpPr>
          <p:cNvPr id="186" name="Google Shape;186;p28"/>
          <p:cNvSpPr/>
          <p:nvPr/>
        </p:nvSpPr>
        <p:spPr>
          <a:xfrm>
            <a:off x="-12000" y="0"/>
            <a:ext cx="9156000" cy="1680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7" name="Google Shape;187;p28"/>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88" name="Google Shape;188;p28"/>
          <p:cNvSpPr txBox="1">
            <a:spLocks noGrp="1"/>
          </p:cNvSpPr>
          <p:nvPr>
            <p:ph type="sldNum" idx="12"/>
          </p:nvPr>
        </p:nvSpPr>
        <p:spPr>
          <a:xfrm>
            <a:off x="358483" y="45688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2"/>
        <p:cNvGrpSpPr/>
        <p:nvPr/>
      </p:nvGrpSpPr>
      <p:grpSpPr>
        <a:xfrm>
          <a:off x="0" y="0"/>
          <a:ext cx="0" cy="0"/>
          <a:chOff x="0" y="0"/>
          <a:chExt cx="0" cy="0"/>
        </a:xfrm>
      </p:grpSpPr>
      <p:sp>
        <p:nvSpPr>
          <p:cNvPr id="193" name="Google Shape;193;p29"/>
          <p:cNvSpPr/>
          <p:nvPr/>
        </p:nvSpPr>
        <p:spPr>
          <a:xfrm>
            <a:off x="0" y="12000"/>
            <a:ext cx="9144000" cy="41244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 name="Google Shape;194;p29"/>
          <p:cNvSpPr txBox="1">
            <a:spLocks noGrp="1"/>
          </p:cNvSpPr>
          <p:nvPr>
            <p:ph type="ctrTitle"/>
          </p:nvPr>
        </p:nvSpPr>
        <p:spPr>
          <a:xfrm>
            <a:off x="311700" y="181081"/>
            <a:ext cx="8520600" cy="37443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s" b="1" i="0" u="none" baseline="0">
                <a:solidFill>
                  <a:schemeClr val="lt1"/>
                </a:solidFill>
                <a:latin typeface="Roboto Slab"/>
                <a:ea typeface="Roboto Slab"/>
                <a:cs typeface="Roboto Slab"/>
                <a:sym typeface="Roboto Slab"/>
              </a:rPr>
              <a:t>Estrategias del plan a largo plazo  </a:t>
            </a:r>
            <a:endParaRPr b="1">
              <a:solidFill>
                <a:schemeClr val="lt1"/>
              </a:solidFill>
              <a:latin typeface="Roboto Slab"/>
              <a:ea typeface="Roboto Slab"/>
              <a:cs typeface="Roboto Slab"/>
              <a:sym typeface="Roboto Slab"/>
            </a:endParaRPr>
          </a:p>
        </p:txBody>
      </p:sp>
      <p:pic>
        <p:nvPicPr>
          <p:cNvPr id="195" name="Google Shape;195;p29"/>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96" name="Google Shape;196;p29"/>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sz="1200" b="1">
                <a:solidFill>
                  <a:srgbClr val="980000"/>
                </a:solidFill>
              </a:rPr>
              <a:t>16</a:t>
            </a:fld>
            <a:endParaRPr sz="1200" b="1">
              <a:solidFill>
                <a:srgbClr val="98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s" b="1" i="0" u="none" baseline="0">
                <a:latin typeface="Roboto Slab"/>
                <a:ea typeface="Roboto Slab"/>
                <a:cs typeface="Roboto Slab"/>
                <a:sym typeface="Roboto Slab"/>
              </a:rPr>
              <a:t>Estrategias de LRP </a:t>
            </a:r>
            <a:endParaRPr b="1">
              <a:latin typeface="Roboto Slab"/>
              <a:ea typeface="Roboto Slab"/>
              <a:cs typeface="Roboto Slab"/>
              <a:sym typeface="Roboto Slab"/>
            </a:endParaRPr>
          </a:p>
        </p:txBody>
      </p:sp>
      <p:sp>
        <p:nvSpPr>
          <p:cNvPr id="202" name="Google Shape;202;p30"/>
          <p:cNvSpPr txBox="1">
            <a:spLocks noGrp="1"/>
          </p:cNvSpPr>
          <p:nvPr>
            <p:ph type="body" idx="1"/>
          </p:nvPr>
        </p:nvSpPr>
        <p:spPr>
          <a:xfrm>
            <a:off x="311700" y="1017725"/>
            <a:ext cx="71178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s" b="0" i="0" u="none" baseline="0">
                <a:latin typeface="Open Sans"/>
                <a:ea typeface="Open Sans"/>
                <a:cs typeface="Open Sans"/>
                <a:sym typeface="Open Sans"/>
              </a:rPr>
              <a:t> Cada comité de LRP compartirá con el BSC: </a:t>
            </a:r>
            <a:endParaRPr>
              <a:latin typeface="Open Sans"/>
              <a:ea typeface="Open Sans"/>
              <a:cs typeface="Open Sans"/>
              <a:sym typeface="Open Sans"/>
            </a:endParaRPr>
          </a:p>
          <a:p>
            <a:pPr marL="457200" lvl="0" indent="-342900" algn="l" rtl="0">
              <a:spcBef>
                <a:spcPts val="0"/>
              </a:spcBef>
              <a:spcAft>
                <a:spcPts val="0"/>
              </a:spcAft>
              <a:buSzPts val="1800"/>
              <a:buFont typeface="Open Sans"/>
              <a:buChar char="●"/>
            </a:pPr>
            <a:r>
              <a:rPr lang="es" b="0" i="0" u="none" baseline="0">
                <a:latin typeface="Open Sans"/>
                <a:ea typeface="Open Sans"/>
                <a:cs typeface="Open Sans"/>
                <a:sym typeface="Open Sans"/>
              </a:rPr>
              <a:t>Un resumen de los principales debates de los últimos 10 meses</a:t>
            </a:r>
            <a:endParaRPr>
              <a:latin typeface="Open Sans"/>
              <a:ea typeface="Open Sans"/>
              <a:cs typeface="Open Sans"/>
              <a:sym typeface="Open Sans"/>
            </a:endParaRPr>
          </a:p>
          <a:p>
            <a:pPr marL="457200" lvl="0" indent="-342900" algn="l" rtl="0">
              <a:spcBef>
                <a:spcPts val="0"/>
              </a:spcBef>
              <a:spcAft>
                <a:spcPts val="0"/>
              </a:spcAft>
              <a:buSzPts val="1800"/>
              <a:buFont typeface="Open Sans"/>
              <a:buChar char="●"/>
            </a:pPr>
            <a:r>
              <a:rPr lang="es" b="0" i="0" u="none" baseline="0">
                <a:latin typeface="Open Sans"/>
                <a:ea typeface="Open Sans"/>
                <a:cs typeface="Open Sans"/>
                <a:sym typeface="Open Sans"/>
              </a:rPr>
              <a:t>¿Qué quisiera que el BSC supiera sobre su trabajo? </a:t>
            </a:r>
            <a:endParaRPr>
              <a:latin typeface="Open Sans"/>
              <a:ea typeface="Open Sans"/>
              <a:cs typeface="Open Sans"/>
              <a:sym typeface="Open Sans"/>
            </a:endParaRPr>
          </a:p>
          <a:p>
            <a:pPr marL="457200" lvl="0" indent="-342900" algn="l" rtl="0">
              <a:spcBef>
                <a:spcPts val="0"/>
              </a:spcBef>
              <a:spcAft>
                <a:spcPts val="0"/>
              </a:spcAft>
              <a:buSzPts val="1800"/>
              <a:buFont typeface="Open Sans"/>
              <a:buChar char="●"/>
            </a:pPr>
            <a:r>
              <a:rPr lang="es" b="0" i="0" u="none" baseline="0">
                <a:latin typeface="Open Sans"/>
                <a:ea typeface="Open Sans"/>
                <a:cs typeface="Open Sans"/>
                <a:sym typeface="Open Sans"/>
              </a:rPr>
              <a:t>Destacarán algunas estrategias</a:t>
            </a:r>
            <a:endParaRPr>
              <a:latin typeface="Open Sans"/>
              <a:ea typeface="Open Sans"/>
              <a:cs typeface="Open Sans"/>
              <a:sym typeface="Open Sans"/>
            </a:endParaRPr>
          </a:p>
          <a:p>
            <a:pPr marL="45720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p:txBody>
      </p:sp>
      <p:sp>
        <p:nvSpPr>
          <p:cNvPr id="203" name="Google Shape;203;p30"/>
          <p:cNvSpPr/>
          <p:nvPr/>
        </p:nvSpPr>
        <p:spPr>
          <a:xfrm>
            <a:off x="-12000" y="0"/>
            <a:ext cx="9156000" cy="1680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04" name="Google Shape;204;p30"/>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05" name="Google Shape;205;p30"/>
          <p:cNvSpPr txBox="1">
            <a:spLocks noGrp="1"/>
          </p:cNvSpPr>
          <p:nvPr>
            <p:ph type="sldNum" idx="12"/>
          </p:nvPr>
        </p:nvSpPr>
        <p:spPr>
          <a:xfrm>
            <a:off x="358483" y="45688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s" b="1" i="0" u="none" baseline="0">
                <a:latin typeface="Roboto Slab"/>
                <a:ea typeface="Roboto Slab"/>
                <a:cs typeface="Roboto Slab"/>
                <a:sym typeface="Roboto Slab"/>
              </a:rPr>
              <a:t>Estrategias de LRP </a:t>
            </a:r>
            <a:endParaRPr b="1">
              <a:latin typeface="Roboto Slab"/>
              <a:ea typeface="Roboto Slab"/>
              <a:cs typeface="Roboto Slab"/>
              <a:sym typeface="Roboto Slab"/>
            </a:endParaRPr>
          </a:p>
        </p:txBody>
      </p:sp>
      <p:sp>
        <p:nvSpPr>
          <p:cNvPr id="211" name="Google Shape;211;p31"/>
          <p:cNvSpPr txBox="1">
            <a:spLocks noGrp="1"/>
          </p:cNvSpPr>
          <p:nvPr>
            <p:ph type="body" idx="1"/>
          </p:nvPr>
        </p:nvSpPr>
        <p:spPr>
          <a:xfrm>
            <a:off x="311700" y="1017725"/>
            <a:ext cx="71178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Font typeface="Open Sans"/>
              <a:buChar char="●"/>
            </a:pPr>
            <a:r>
              <a:rPr lang="es" b="0" i="0" u="none" baseline="0">
                <a:latin typeface="Open Sans"/>
                <a:ea typeface="Open Sans"/>
                <a:cs typeface="Open Sans"/>
                <a:sym typeface="Open Sans"/>
              </a:rPr>
              <a:t>Tecnología</a:t>
            </a:r>
            <a:endParaRPr>
              <a:latin typeface="Open Sans"/>
              <a:ea typeface="Open Sans"/>
              <a:cs typeface="Open Sans"/>
              <a:sym typeface="Open Sans"/>
            </a:endParaRPr>
          </a:p>
          <a:p>
            <a:pPr marL="457200" lvl="0" indent="-342900" algn="l" rtl="0">
              <a:spcBef>
                <a:spcPts val="0"/>
              </a:spcBef>
              <a:spcAft>
                <a:spcPts val="0"/>
              </a:spcAft>
              <a:buSzPts val="1800"/>
              <a:buFont typeface="Open Sans"/>
              <a:buChar char="●"/>
            </a:pPr>
            <a:r>
              <a:rPr lang="es" b="0" i="0" u="none" baseline="0">
                <a:latin typeface="Open Sans"/>
                <a:ea typeface="Open Sans"/>
                <a:cs typeface="Open Sans"/>
                <a:sym typeface="Open Sans"/>
              </a:rPr>
              <a:t>Deportes </a:t>
            </a:r>
            <a:endParaRPr>
              <a:latin typeface="Open Sans"/>
              <a:ea typeface="Open Sans"/>
              <a:cs typeface="Open Sans"/>
              <a:sym typeface="Open Sans"/>
            </a:endParaRPr>
          </a:p>
          <a:p>
            <a:pPr marL="457200" lvl="0" indent="-342900" algn="l" rtl="0">
              <a:spcBef>
                <a:spcPts val="0"/>
              </a:spcBef>
              <a:spcAft>
                <a:spcPts val="0"/>
              </a:spcAft>
              <a:buSzPts val="1800"/>
              <a:buFont typeface="Open Sans"/>
              <a:buChar char="●"/>
            </a:pPr>
            <a:r>
              <a:rPr lang="es" b="0" i="0" u="none" baseline="0">
                <a:latin typeface="Open Sans"/>
                <a:ea typeface="Open Sans"/>
                <a:cs typeface="Open Sans"/>
                <a:sym typeface="Open Sans"/>
              </a:rPr>
              <a:t>Actividades académicas y CTE </a:t>
            </a:r>
            <a:endParaRPr>
              <a:latin typeface="Open Sans"/>
              <a:ea typeface="Open Sans"/>
              <a:cs typeface="Open Sans"/>
              <a:sym typeface="Open Sans"/>
            </a:endParaRPr>
          </a:p>
          <a:p>
            <a:pPr marL="457200" lvl="0" indent="-342900" algn="l" rtl="0">
              <a:spcBef>
                <a:spcPts val="0"/>
              </a:spcBef>
              <a:spcAft>
                <a:spcPts val="0"/>
              </a:spcAft>
              <a:buSzPts val="1800"/>
              <a:buFont typeface="Open Sans"/>
              <a:buChar char="●"/>
            </a:pPr>
            <a:r>
              <a:rPr lang="es" b="0" i="0" u="none" baseline="0">
                <a:latin typeface="Open Sans"/>
                <a:ea typeface="Open Sans"/>
                <a:cs typeface="Open Sans"/>
                <a:sym typeface="Open Sans"/>
              </a:rPr>
              <a:t>Protección, Seguridad y Resiliencia </a:t>
            </a:r>
            <a:endParaRPr>
              <a:latin typeface="Open Sans"/>
              <a:ea typeface="Open Sans"/>
              <a:cs typeface="Open Sans"/>
              <a:sym typeface="Open Sans"/>
            </a:endParaRPr>
          </a:p>
          <a:p>
            <a:pPr marL="457200" lvl="0" indent="-342900" algn="l" rtl="0">
              <a:spcBef>
                <a:spcPts val="0"/>
              </a:spcBef>
              <a:spcAft>
                <a:spcPts val="0"/>
              </a:spcAft>
              <a:buSzPts val="1800"/>
              <a:buFont typeface="Open Sans"/>
              <a:buChar char="●"/>
            </a:pPr>
            <a:r>
              <a:rPr lang="es" b="0" i="0" u="none" baseline="0">
                <a:latin typeface="Open Sans"/>
                <a:ea typeface="Open Sans"/>
                <a:cs typeface="Open Sans"/>
                <a:sym typeface="Open Sans"/>
              </a:rPr>
              <a:t>Transporte, Servicio de comidas y Mantenimiento </a:t>
            </a:r>
            <a:endParaRPr>
              <a:latin typeface="Open Sans"/>
              <a:ea typeface="Open Sans"/>
              <a:cs typeface="Open Sans"/>
              <a:sym typeface="Open Sans"/>
            </a:endParaRPr>
          </a:p>
          <a:p>
            <a:pPr marL="457200" lvl="0" indent="-342900" algn="l" rtl="0">
              <a:spcBef>
                <a:spcPts val="0"/>
              </a:spcBef>
              <a:spcAft>
                <a:spcPts val="0"/>
              </a:spcAft>
              <a:buSzPts val="1800"/>
              <a:buFont typeface="Open Sans"/>
              <a:buChar char="●"/>
            </a:pPr>
            <a:r>
              <a:rPr lang="es" b="0" i="0" u="none" baseline="0">
                <a:latin typeface="Open Sans"/>
                <a:ea typeface="Open Sans"/>
                <a:cs typeface="Open Sans"/>
                <a:sym typeface="Open Sans"/>
              </a:rPr>
              <a:t>Artes Visuales y Escénicas </a:t>
            </a:r>
            <a:endParaRPr>
              <a:latin typeface="Open Sans"/>
              <a:ea typeface="Open Sans"/>
              <a:cs typeface="Open Sans"/>
              <a:sym typeface="Open Sans"/>
            </a:endParaRPr>
          </a:p>
          <a:p>
            <a:pPr marL="457200" lvl="0" indent="-342900" algn="l" rtl="0">
              <a:spcBef>
                <a:spcPts val="0"/>
              </a:spcBef>
              <a:spcAft>
                <a:spcPts val="0"/>
              </a:spcAft>
              <a:buSzPts val="1800"/>
              <a:buFont typeface="Open Sans"/>
              <a:buChar char="●"/>
            </a:pPr>
            <a:r>
              <a:rPr lang="es" b="0" i="0" u="none" baseline="0">
                <a:latin typeface="Open Sans"/>
                <a:ea typeface="Open Sans"/>
                <a:cs typeface="Open Sans"/>
                <a:sym typeface="Open Sans"/>
              </a:rPr>
              <a:t>Instalaciones </a:t>
            </a:r>
            <a:endParaRPr>
              <a:latin typeface="Open Sans"/>
              <a:ea typeface="Open Sans"/>
              <a:cs typeface="Open Sans"/>
              <a:sym typeface="Open Sans"/>
            </a:endParaRPr>
          </a:p>
          <a:p>
            <a:pPr marL="45720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p:txBody>
      </p:sp>
      <p:sp>
        <p:nvSpPr>
          <p:cNvPr id="212" name="Google Shape;212;p31"/>
          <p:cNvSpPr/>
          <p:nvPr/>
        </p:nvSpPr>
        <p:spPr>
          <a:xfrm>
            <a:off x="-12000" y="0"/>
            <a:ext cx="9156000" cy="1680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3" name="Google Shape;213;p31"/>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14" name="Google Shape;214;p31"/>
          <p:cNvSpPr txBox="1">
            <a:spLocks noGrp="1"/>
          </p:cNvSpPr>
          <p:nvPr>
            <p:ph type="sldNum" idx="12"/>
          </p:nvPr>
        </p:nvSpPr>
        <p:spPr>
          <a:xfrm>
            <a:off x="358483" y="45688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a:t>18</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3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s" sz="1800" b="1" i="0" u="none" baseline="0" dirty="0">
                <a:latin typeface="Roboto Slab"/>
                <a:ea typeface="Roboto Slab"/>
                <a:cs typeface="Roboto Slab"/>
                <a:sym typeface="Roboto Slab"/>
              </a:rPr>
              <a:t>Modernizaciones escolares recomendadas y preliminares del LPC  </a:t>
            </a:r>
            <a:endParaRPr sz="1800" b="1" dirty="0">
              <a:latin typeface="Roboto Slab"/>
              <a:ea typeface="Roboto Slab"/>
              <a:cs typeface="Roboto Slab"/>
              <a:sym typeface="Roboto Slab"/>
            </a:endParaRPr>
          </a:p>
        </p:txBody>
      </p:sp>
      <p:sp>
        <p:nvSpPr>
          <p:cNvPr id="220" name="Google Shape;220;p32"/>
          <p:cNvSpPr txBox="1">
            <a:spLocks noGrp="1"/>
          </p:cNvSpPr>
          <p:nvPr>
            <p:ph type="body" idx="1"/>
          </p:nvPr>
        </p:nvSpPr>
        <p:spPr>
          <a:xfrm>
            <a:off x="311700" y="1152475"/>
            <a:ext cx="7117800" cy="3416400"/>
          </a:xfrm>
          <a:prstGeom prst="rect">
            <a:avLst/>
          </a:prstGeom>
        </p:spPr>
        <p:txBody>
          <a:bodyPr spcFirstLastPara="1" wrap="square" lIns="91425" tIns="91425" rIns="91425" bIns="91425" anchor="t" anchorCtr="0">
            <a:normAutofit/>
          </a:bodyPr>
          <a:lstStyle/>
          <a:p>
            <a:pPr marL="457200" lvl="0" indent="-330200" algn="l" rtl="0">
              <a:spcBef>
                <a:spcPts val="0"/>
              </a:spcBef>
              <a:spcAft>
                <a:spcPts val="0"/>
              </a:spcAft>
              <a:buSzPts val="1600"/>
              <a:buFont typeface="Open Sans"/>
              <a:buChar char="●"/>
            </a:pPr>
            <a:r>
              <a:rPr lang="es" sz="1600" b="0" i="0" u="none" baseline="0">
                <a:latin typeface="Open Sans"/>
                <a:ea typeface="Open Sans"/>
                <a:cs typeface="Open Sans"/>
                <a:sym typeface="Open Sans"/>
              </a:rPr>
              <a:t>Analizar la </a:t>
            </a:r>
            <a:r>
              <a:rPr lang="es" sz="1600" b="0" i="0" u="sng" baseline="0">
                <a:solidFill>
                  <a:schemeClr val="hlink"/>
                </a:solidFill>
                <a:latin typeface="Open Sans"/>
                <a:ea typeface="Open Sans"/>
                <a:cs typeface="Open Sans"/>
                <a:sym typeface="Open Sans"/>
                <a:hlinkClick r:id="rId3"/>
              </a:rPr>
              <a:t>lista preliminar</a:t>
            </a:r>
            <a:r>
              <a:rPr lang="es" sz="1600" b="0" i="0" u="none" baseline="0">
                <a:latin typeface="Open Sans"/>
                <a:ea typeface="Open Sans"/>
                <a:cs typeface="Open Sans"/>
                <a:sym typeface="Open Sans"/>
              </a:rPr>
              <a:t> creada por todo el comité de LRP</a:t>
            </a:r>
            <a:endParaRPr sz="1600">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p:txBody>
      </p:sp>
      <p:sp>
        <p:nvSpPr>
          <p:cNvPr id="221" name="Google Shape;221;p32"/>
          <p:cNvSpPr/>
          <p:nvPr/>
        </p:nvSpPr>
        <p:spPr>
          <a:xfrm>
            <a:off x="-12000" y="0"/>
            <a:ext cx="9156000" cy="1680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2" name="Google Shape;222;p32"/>
          <p:cNvPicPr preferRelativeResize="0"/>
          <p:nvPr/>
        </p:nvPicPr>
        <p:blipFill>
          <a:blip r:embed="rId4">
            <a:alphaModFix/>
          </a:blip>
          <a:stretch>
            <a:fillRect/>
          </a:stretch>
        </p:blipFill>
        <p:spPr>
          <a:xfrm>
            <a:off x="8449375" y="4539075"/>
            <a:ext cx="572700" cy="572700"/>
          </a:xfrm>
          <a:prstGeom prst="rect">
            <a:avLst/>
          </a:prstGeom>
          <a:noFill/>
          <a:ln>
            <a:noFill/>
          </a:ln>
        </p:spPr>
      </p:pic>
      <p:sp>
        <p:nvSpPr>
          <p:cNvPr id="223" name="Google Shape;223;p32"/>
          <p:cNvSpPr txBox="1">
            <a:spLocks noGrp="1"/>
          </p:cNvSpPr>
          <p:nvPr>
            <p:ph type="sldNum" idx="12"/>
          </p:nvPr>
        </p:nvSpPr>
        <p:spPr>
          <a:xfrm>
            <a:off x="358483" y="45688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a:t>19</a:t>
            </a:fld>
            <a:endParaRPr/>
          </a:p>
        </p:txBody>
      </p:sp>
      <p:pic>
        <p:nvPicPr>
          <p:cNvPr id="224" name="Google Shape;224;p32"/>
          <p:cNvPicPr preferRelativeResize="0"/>
          <p:nvPr/>
        </p:nvPicPr>
        <p:blipFill rotWithShape="1">
          <a:blip r:embed="rId5">
            <a:alphaModFix/>
          </a:blip>
          <a:srcRect r="18765"/>
          <a:stretch/>
        </p:blipFill>
        <p:spPr>
          <a:xfrm>
            <a:off x="624098" y="1590700"/>
            <a:ext cx="7270927" cy="33686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70"/>
        <p:cNvGrpSpPr/>
        <p:nvPr/>
      </p:nvGrpSpPr>
      <p:grpSpPr>
        <a:xfrm>
          <a:off x="0" y="0"/>
          <a:ext cx="0" cy="0"/>
          <a:chOff x="0" y="0"/>
          <a:chExt cx="0" cy="0"/>
        </a:xfrm>
      </p:grpSpPr>
      <p:sp>
        <p:nvSpPr>
          <p:cNvPr id="71" name="Google Shape;71;p15"/>
          <p:cNvSpPr/>
          <p:nvPr/>
        </p:nvSpPr>
        <p:spPr>
          <a:xfrm>
            <a:off x="0" y="12000"/>
            <a:ext cx="9144000" cy="41244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5"/>
          <p:cNvSpPr txBox="1">
            <a:spLocks noGrp="1"/>
          </p:cNvSpPr>
          <p:nvPr>
            <p:ph type="ctrTitle"/>
          </p:nvPr>
        </p:nvSpPr>
        <p:spPr>
          <a:xfrm>
            <a:off x="311700" y="181081"/>
            <a:ext cx="8520600" cy="37443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s" b="1" i="0" u="none" baseline="0">
                <a:solidFill>
                  <a:schemeClr val="lt1"/>
                </a:solidFill>
                <a:latin typeface="Roboto Slab"/>
                <a:ea typeface="Roboto Slab"/>
                <a:cs typeface="Roboto Slab"/>
                <a:sym typeface="Roboto Slab"/>
              </a:rPr>
              <a:t>Interpretación</a:t>
            </a:r>
            <a:endParaRPr b="1">
              <a:solidFill>
                <a:schemeClr val="lt1"/>
              </a:solidFill>
              <a:latin typeface="Roboto Slab"/>
              <a:ea typeface="Roboto Slab"/>
              <a:cs typeface="Roboto Slab"/>
              <a:sym typeface="Roboto Slab"/>
            </a:endParaRPr>
          </a:p>
        </p:txBody>
      </p:sp>
      <p:pic>
        <p:nvPicPr>
          <p:cNvPr id="73" name="Google Shape;73;p15"/>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74" name="Google Shape;74;p15"/>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sz="1200" b="1">
                <a:solidFill>
                  <a:srgbClr val="A9343A"/>
                </a:solidFill>
              </a:rPr>
              <a:t>2</a:t>
            </a:fld>
            <a:endParaRPr sz="1200" b="1">
              <a:solidFill>
                <a:srgbClr val="A9343A"/>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s" b="1" i="0" u="none" baseline="0">
                <a:latin typeface="Roboto Slab"/>
                <a:ea typeface="Roboto Slab"/>
                <a:cs typeface="Roboto Slab"/>
                <a:sym typeface="Roboto Slab"/>
              </a:rPr>
              <a:t>Modelos de modernizaciones adicionales y potenciales   </a:t>
            </a:r>
            <a:endParaRPr b="1">
              <a:latin typeface="Roboto Slab"/>
              <a:ea typeface="Roboto Slab"/>
              <a:cs typeface="Roboto Slab"/>
              <a:sym typeface="Roboto Slab"/>
            </a:endParaRPr>
          </a:p>
        </p:txBody>
      </p:sp>
      <p:sp>
        <p:nvSpPr>
          <p:cNvPr id="230" name="Google Shape;230;p33"/>
          <p:cNvSpPr txBox="1">
            <a:spLocks noGrp="1"/>
          </p:cNvSpPr>
          <p:nvPr>
            <p:ph type="body" idx="1"/>
          </p:nvPr>
        </p:nvSpPr>
        <p:spPr>
          <a:xfrm>
            <a:off x="99650" y="1466200"/>
            <a:ext cx="2472000" cy="3416400"/>
          </a:xfrm>
          <a:prstGeom prst="rect">
            <a:avLst/>
          </a:prstGeom>
        </p:spPr>
        <p:txBody>
          <a:bodyPr spcFirstLastPara="1" wrap="square" lIns="91425" tIns="91425" rIns="91425" bIns="91425" anchor="t" anchorCtr="0">
            <a:normAutofit fontScale="92500" lnSpcReduction="10000"/>
          </a:bodyPr>
          <a:lstStyle/>
          <a:p>
            <a:pPr marL="457200" lvl="0" indent="-322580" algn="l" rtl="0">
              <a:spcBef>
                <a:spcPts val="0"/>
              </a:spcBef>
              <a:spcAft>
                <a:spcPts val="0"/>
              </a:spcAft>
              <a:buSzPct val="100000"/>
              <a:buFont typeface="Open Sans"/>
              <a:buChar char="●"/>
            </a:pPr>
            <a:r>
              <a:rPr lang="es" sz="1600" b="0" i="0" u="none" baseline="0">
                <a:latin typeface="Open Sans"/>
                <a:ea typeface="Open Sans"/>
                <a:cs typeface="Open Sans"/>
                <a:sym typeface="Open Sans"/>
              </a:rPr>
              <a:t>Modelo 5 - Costos para Años 0-5 Prioridades 1 y 2</a:t>
            </a:r>
            <a:endParaRPr sz="1600">
              <a:latin typeface="Open Sans"/>
              <a:ea typeface="Open Sans"/>
              <a:cs typeface="Open Sans"/>
              <a:sym typeface="Open Sans"/>
            </a:endParaRPr>
          </a:p>
          <a:p>
            <a:pPr marL="457200" lvl="0" indent="0" algn="l" rtl="0">
              <a:spcBef>
                <a:spcPts val="0"/>
              </a:spcBef>
              <a:spcAft>
                <a:spcPts val="0"/>
              </a:spcAft>
              <a:buNone/>
            </a:pPr>
            <a:endParaRPr sz="1600">
              <a:latin typeface="Open Sans"/>
              <a:ea typeface="Open Sans"/>
              <a:cs typeface="Open Sans"/>
              <a:sym typeface="Open Sans"/>
            </a:endParaRPr>
          </a:p>
          <a:p>
            <a:pPr marL="457200" lvl="0" indent="-322580" algn="l" rtl="0">
              <a:spcBef>
                <a:spcPts val="0"/>
              </a:spcBef>
              <a:spcAft>
                <a:spcPts val="0"/>
              </a:spcAft>
              <a:buSzPct val="100000"/>
              <a:buFont typeface="Open Sans"/>
              <a:buChar char="●"/>
            </a:pPr>
            <a:r>
              <a:rPr lang="es" sz="1600" b="0" i="0" u="none" baseline="0">
                <a:latin typeface="Open Sans"/>
                <a:ea typeface="Open Sans"/>
                <a:cs typeface="Open Sans"/>
                <a:sym typeface="Open Sans"/>
              </a:rPr>
              <a:t>Modelo 6 - Puntajes más bajos en la ESA de las escuelas de alta oportunidad</a:t>
            </a:r>
            <a:endParaRPr sz="1600">
              <a:latin typeface="Open Sans"/>
              <a:ea typeface="Open Sans"/>
              <a:cs typeface="Open Sans"/>
              <a:sym typeface="Open Sans"/>
            </a:endParaRPr>
          </a:p>
          <a:p>
            <a:pPr marL="457200" lvl="0" indent="0" algn="l" rtl="0">
              <a:spcBef>
                <a:spcPts val="0"/>
              </a:spcBef>
              <a:spcAft>
                <a:spcPts val="0"/>
              </a:spcAft>
              <a:buNone/>
            </a:pPr>
            <a:endParaRPr sz="1600">
              <a:latin typeface="Open Sans"/>
              <a:ea typeface="Open Sans"/>
              <a:cs typeface="Open Sans"/>
              <a:sym typeface="Open Sans"/>
            </a:endParaRPr>
          </a:p>
          <a:p>
            <a:pPr marL="457200" lvl="0" indent="-322580" algn="l" rtl="0">
              <a:spcBef>
                <a:spcPts val="0"/>
              </a:spcBef>
              <a:spcAft>
                <a:spcPts val="0"/>
              </a:spcAft>
              <a:buSzPct val="100000"/>
              <a:buFont typeface="Open Sans"/>
              <a:buChar char="●"/>
            </a:pPr>
            <a:r>
              <a:rPr lang="es" sz="1600" b="0" i="0" u="none" baseline="0">
                <a:latin typeface="Open Sans"/>
                <a:ea typeface="Open Sans"/>
                <a:cs typeface="Open Sans"/>
                <a:sym typeface="Open Sans"/>
              </a:rPr>
              <a:t>Modelo 7 - Puntajes más bajos en la ESA de todas las escuelas</a:t>
            </a:r>
            <a:endParaRPr sz="1600">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a:p>
            <a:pPr marL="0" lvl="0" indent="0" algn="l" rtl="0">
              <a:spcBef>
                <a:spcPts val="0"/>
              </a:spcBef>
              <a:spcAft>
                <a:spcPts val="0"/>
              </a:spcAft>
              <a:buNone/>
            </a:pPr>
            <a:endParaRPr>
              <a:latin typeface="Open Sans"/>
              <a:ea typeface="Open Sans"/>
              <a:cs typeface="Open Sans"/>
              <a:sym typeface="Open Sans"/>
            </a:endParaRPr>
          </a:p>
        </p:txBody>
      </p:sp>
      <p:sp>
        <p:nvSpPr>
          <p:cNvPr id="231" name="Google Shape;231;p33"/>
          <p:cNvSpPr/>
          <p:nvPr/>
        </p:nvSpPr>
        <p:spPr>
          <a:xfrm>
            <a:off x="-12000" y="0"/>
            <a:ext cx="9156000" cy="1680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32" name="Google Shape;232;p33"/>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33" name="Google Shape;233;p33"/>
          <p:cNvSpPr txBox="1">
            <a:spLocks noGrp="1"/>
          </p:cNvSpPr>
          <p:nvPr>
            <p:ph type="sldNum" idx="12"/>
          </p:nvPr>
        </p:nvSpPr>
        <p:spPr>
          <a:xfrm>
            <a:off x="358483" y="45688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a:t>20</a:t>
            </a:fld>
            <a:endParaRPr/>
          </a:p>
        </p:txBody>
      </p:sp>
      <p:pic>
        <p:nvPicPr>
          <p:cNvPr id="234" name="Google Shape;234;p33"/>
          <p:cNvPicPr preferRelativeResize="0"/>
          <p:nvPr/>
        </p:nvPicPr>
        <p:blipFill rotWithShape="1">
          <a:blip r:embed="rId4">
            <a:alphaModFix/>
          </a:blip>
          <a:srcRect t="9698"/>
          <a:stretch/>
        </p:blipFill>
        <p:spPr>
          <a:xfrm>
            <a:off x="2518925" y="1070200"/>
            <a:ext cx="6313374" cy="34164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s" b="1" i="0" u="none" baseline="0">
                <a:latin typeface="Roboto Slab"/>
                <a:ea typeface="Roboto Slab"/>
                <a:cs typeface="Roboto Slab"/>
                <a:sym typeface="Roboto Slab"/>
              </a:rPr>
              <a:t>Conclusiones  </a:t>
            </a:r>
            <a:endParaRPr b="1">
              <a:latin typeface="Roboto Slab"/>
              <a:ea typeface="Roboto Slab"/>
              <a:cs typeface="Roboto Slab"/>
              <a:sym typeface="Roboto Slab"/>
            </a:endParaRPr>
          </a:p>
        </p:txBody>
      </p:sp>
      <p:sp>
        <p:nvSpPr>
          <p:cNvPr id="240" name="Google Shape;240;p34"/>
          <p:cNvSpPr txBox="1">
            <a:spLocks noGrp="1"/>
          </p:cNvSpPr>
          <p:nvPr>
            <p:ph type="body" idx="1"/>
          </p:nvPr>
        </p:nvSpPr>
        <p:spPr>
          <a:xfrm>
            <a:off x="311700" y="1017725"/>
            <a:ext cx="8260800" cy="3551100"/>
          </a:xfrm>
          <a:prstGeom prst="rect">
            <a:avLst/>
          </a:prstGeom>
        </p:spPr>
        <p:txBody>
          <a:bodyPr spcFirstLastPara="1" wrap="square" lIns="91425" tIns="91425" rIns="91425" bIns="91425" anchor="t" anchorCtr="0">
            <a:normAutofit fontScale="92500" lnSpcReduction="10000"/>
          </a:bodyPr>
          <a:lstStyle/>
          <a:p>
            <a:pPr marL="457200" lvl="0" indent="-342900" algn="l" rtl="0">
              <a:lnSpc>
                <a:spcPct val="100000"/>
              </a:lnSpc>
              <a:spcBef>
                <a:spcPts val="0"/>
              </a:spcBef>
              <a:spcAft>
                <a:spcPts val="0"/>
              </a:spcAft>
              <a:buSzPts val="1800"/>
              <a:buFont typeface="Open Sans"/>
              <a:buChar char="●"/>
            </a:pPr>
            <a:r>
              <a:rPr lang="es" b="0" i="0" u="none" baseline="0">
                <a:latin typeface="Open Sans"/>
                <a:ea typeface="Open Sans"/>
                <a:cs typeface="Open Sans"/>
                <a:sym typeface="Open Sans"/>
              </a:rPr>
              <a:t>Tener en cuenta </a:t>
            </a:r>
            <a:endParaRPr>
              <a:latin typeface="Open Sans"/>
              <a:ea typeface="Open Sans"/>
              <a:cs typeface="Open Sans"/>
              <a:sym typeface="Open Sans"/>
            </a:endParaRPr>
          </a:p>
          <a:p>
            <a:pPr marL="914400" lvl="1" indent="-342900" algn="l" rtl="0">
              <a:lnSpc>
                <a:spcPct val="100000"/>
              </a:lnSpc>
              <a:spcBef>
                <a:spcPts val="1000"/>
              </a:spcBef>
              <a:spcAft>
                <a:spcPts val="0"/>
              </a:spcAft>
              <a:buSzPts val="1800"/>
              <a:buFont typeface="Open Sans"/>
              <a:buChar char="○"/>
            </a:pPr>
            <a:r>
              <a:rPr lang="es" sz="1800" b="0" i="0" u="none" baseline="0">
                <a:latin typeface="Open Sans"/>
                <a:ea typeface="Open Sans"/>
                <a:cs typeface="Open Sans"/>
                <a:sym typeface="Open Sans"/>
              </a:rPr>
              <a:t>Costo de la FCA Años 0-5 (niveles de prioridad 1 y 2 de la FCA) ~ $814 millones</a:t>
            </a:r>
            <a:endParaRPr sz="1800">
              <a:latin typeface="Open Sans"/>
              <a:ea typeface="Open Sans"/>
              <a:cs typeface="Open Sans"/>
              <a:sym typeface="Open Sans"/>
            </a:endParaRPr>
          </a:p>
          <a:p>
            <a:pPr marL="914400" lvl="1" indent="-342900" algn="l" rtl="0">
              <a:lnSpc>
                <a:spcPct val="100000"/>
              </a:lnSpc>
              <a:spcBef>
                <a:spcPts val="1000"/>
              </a:spcBef>
              <a:spcAft>
                <a:spcPts val="0"/>
              </a:spcAft>
              <a:buSzPts val="1800"/>
              <a:buFont typeface="Open Sans"/>
              <a:buChar char="○"/>
            </a:pPr>
            <a:r>
              <a:rPr lang="es" sz="1800" b="0" i="0" u="none" baseline="0">
                <a:latin typeface="Open Sans"/>
                <a:ea typeface="Open Sans"/>
                <a:cs typeface="Open Sans"/>
                <a:sym typeface="Open Sans"/>
              </a:rPr>
              <a:t>Costo de la FCA Año 0 (niveles de prioridad 1 y 2 de la FCA) ~ $298 millones</a:t>
            </a:r>
            <a:endParaRPr sz="1800">
              <a:latin typeface="Open Sans"/>
              <a:ea typeface="Open Sans"/>
              <a:cs typeface="Open Sans"/>
              <a:sym typeface="Open Sans"/>
            </a:endParaRPr>
          </a:p>
          <a:p>
            <a:pPr marL="914400" lvl="1" indent="-342900" algn="l" rtl="0">
              <a:lnSpc>
                <a:spcPct val="100000"/>
              </a:lnSpc>
              <a:spcBef>
                <a:spcPts val="1000"/>
              </a:spcBef>
              <a:spcAft>
                <a:spcPts val="0"/>
              </a:spcAft>
              <a:buSzPts val="1800"/>
              <a:buFont typeface="Open Sans"/>
              <a:buChar char="○"/>
            </a:pPr>
            <a:r>
              <a:rPr lang="es" sz="1800" b="0" i="0" u="none" baseline="0">
                <a:latin typeface="Open Sans"/>
                <a:ea typeface="Open Sans"/>
                <a:cs typeface="Open Sans"/>
                <a:sym typeface="Open Sans"/>
              </a:rPr>
              <a:t>Estrategias de LRP </a:t>
            </a:r>
            <a:endParaRPr sz="1800">
              <a:latin typeface="Open Sans"/>
              <a:ea typeface="Open Sans"/>
              <a:cs typeface="Open Sans"/>
              <a:sym typeface="Open Sans"/>
            </a:endParaRPr>
          </a:p>
          <a:p>
            <a:pPr marL="457200" lvl="0" indent="-342900" algn="l" rtl="0">
              <a:lnSpc>
                <a:spcPct val="100000"/>
              </a:lnSpc>
              <a:spcBef>
                <a:spcPts val="1000"/>
              </a:spcBef>
              <a:spcAft>
                <a:spcPts val="0"/>
              </a:spcAft>
              <a:buSzPts val="1800"/>
              <a:buFont typeface="Open Sans"/>
              <a:buChar char="●"/>
            </a:pPr>
            <a:r>
              <a:rPr lang="es" b="0" i="0" u="none" baseline="0">
                <a:latin typeface="Open Sans"/>
                <a:ea typeface="Open Sans"/>
                <a:cs typeface="Open Sans"/>
                <a:sym typeface="Open Sans"/>
              </a:rPr>
              <a:t>Tarea para la casa</a:t>
            </a:r>
            <a:endParaRPr>
              <a:latin typeface="Open Sans"/>
              <a:ea typeface="Open Sans"/>
              <a:cs typeface="Open Sans"/>
              <a:sym typeface="Open Sans"/>
            </a:endParaRPr>
          </a:p>
          <a:p>
            <a:pPr marL="914400" lvl="1" indent="-342900" algn="l" rtl="0">
              <a:spcBef>
                <a:spcPts val="1000"/>
              </a:spcBef>
              <a:spcAft>
                <a:spcPts val="0"/>
              </a:spcAft>
              <a:buSzPts val="1800"/>
              <a:buFont typeface="Open Sans"/>
              <a:buChar char="○"/>
            </a:pPr>
            <a:r>
              <a:rPr lang="es" sz="1800" b="0" i="0" u="none" baseline="0">
                <a:latin typeface="Open Sans"/>
                <a:ea typeface="Open Sans"/>
                <a:cs typeface="Open Sans"/>
                <a:sym typeface="Open Sans"/>
              </a:rPr>
              <a:t>Repasar datos y estrategias compartidos como preparación para el sábado</a:t>
            </a:r>
            <a:endParaRPr sz="1800">
              <a:latin typeface="Open Sans"/>
              <a:ea typeface="Open Sans"/>
              <a:cs typeface="Open Sans"/>
              <a:sym typeface="Open Sans"/>
            </a:endParaRPr>
          </a:p>
          <a:p>
            <a:pPr marL="1371600" lvl="2" indent="-342900" algn="l" rtl="0">
              <a:spcBef>
                <a:spcPts val="0"/>
              </a:spcBef>
              <a:spcAft>
                <a:spcPts val="0"/>
              </a:spcAft>
              <a:buSzPts val="1800"/>
              <a:buFont typeface="Open Sans"/>
              <a:buChar char="■"/>
            </a:pPr>
            <a:r>
              <a:rPr lang="es" sz="1800" b="0" i="0" u="none" baseline="0">
                <a:latin typeface="Open Sans"/>
                <a:ea typeface="Open Sans"/>
                <a:cs typeface="Open Sans"/>
                <a:sym typeface="Open Sans"/>
              </a:rPr>
              <a:t>Deficiencias en las instalaciones y Modernizaciones</a:t>
            </a:r>
            <a:endParaRPr sz="1800">
              <a:latin typeface="Open Sans"/>
              <a:ea typeface="Open Sans"/>
              <a:cs typeface="Open Sans"/>
              <a:sym typeface="Open Sans"/>
            </a:endParaRPr>
          </a:p>
          <a:p>
            <a:pPr marL="1371600" lvl="2" indent="-342900" algn="l" rtl="0">
              <a:spcBef>
                <a:spcPts val="0"/>
              </a:spcBef>
              <a:spcAft>
                <a:spcPts val="0"/>
              </a:spcAft>
              <a:buSzPts val="1800"/>
              <a:buFont typeface="Open Sans"/>
              <a:buChar char="■"/>
            </a:pPr>
            <a:r>
              <a:rPr lang="es" sz="1800" b="0" i="0" u="none" baseline="0">
                <a:latin typeface="Open Sans"/>
                <a:ea typeface="Open Sans"/>
                <a:cs typeface="Open Sans"/>
                <a:sym typeface="Open Sans"/>
              </a:rPr>
              <a:t>Estrategias de LRP  </a:t>
            </a:r>
            <a:endParaRPr sz="1800">
              <a:latin typeface="Open Sans"/>
              <a:ea typeface="Open Sans"/>
              <a:cs typeface="Open Sans"/>
              <a:sym typeface="Open Sans"/>
            </a:endParaRPr>
          </a:p>
        </p:txBody>
      </p:sp>
      <p:sp>
        <p:nvSpPr>
          <p:cNvPr id="241" name="Google Shape;241;p34"/>
          <p:cNvSpPr/>
          <p:nvPr/>
        </p:nvSpPr>
        <p:spPr>
          <a:xfrm>
            <a:off x="-12000" y="0"/>
            <a:ext cx="9156000" cy="1680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42" name="Google Shape;242;p34"/>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43" name="Google Shape;243;p34"/>
          <p:cNvSpPr txBox="1">
            <a:spLocks noGrp="1"/>
          </p:cNvSpPr>
          <p:nvPr>
            <p:ph type="sldNum" idx="12"/>
          </p:nvPr>
        </p:nvSpPr>
        <p:spPr>
          <a:xfrm>
            <a:off x="358483" y="45688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a:t>21</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7"/>
        <p:cNvGrpSpPr/>
        <p:nvPr/>
      </p:nvGrpSpPr>
      <p:grpSpPr>
        <a:xfrm>
          <a:off x="0" y="0"/>
          <a:ext cx="0" cy="0"/>
          <a:chOff x="0" y="0"/>
          <a:chExt cx="0" cy="0"/>
        </a:xfrm>
      </p:grpSpPr>
      <p:sp>
        <p:nvSpPr>
          <p:cNvPr id="248" name="Google Shape;248;p35"/>
          <p:cNvSpPr/>
          <p:nvPr/>
        </p:nvSpPr>
        <p:spPr>
          <a:xfrm>
            <a:off x="0" y="12000"/>
            <a:ext cx="9144000" cy="41244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5"/>
          <p:cNvSpPr txBox="1">
            <a:spLocks noGrp="1"/>
          </p:cNvSpPr>
          <p:nvPr>
            <p:ph type="ctrTitle"/>
          </p:nvPr>
        </p:nvSpPr>
        <p:spPr>
          <a:xfrm>
            <a:off x="311700" y="181081"/>
            <a:ext cx="8520600" cy="37443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s" b="1" i="0" u="none" baseline="0">
                <a:solidFill>
                  <a:schemeClr val="lt1"/>
                </a:solidFill>
                <a:latin typeface="Roboto Slab"/>
                <a:ea typeface="Roboto Slab"/>
                <a:cs typeface="Roboto Slab"/>
                <a:sym typeface="Roboto Slab"/>
              </a:rPr>
              <a:t>Próximos pasos y reunión </a:t>
            </a:r>
            <a:endParaRPr b="1">
              <a:solidFill>
                <a:schemeClr val="lt1"/>
              </a:solidFill>
              <a:latin typeface="Roboto Slab"/>
              <a:ea typeface="Roboto Slab"/>
              <a:cs typeface="Roboto Slab"/>
              <a:sym typeface="Roboto Slab"/>
            </a:endParaRPr>
          </a:p>
        </p:txBody>
      </p:sp>
      <p:pic>
        <p:nvPicPr>
          <p:cNvPr id="250" name="Google Shape;250;p35"/>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251" name="Google Shape;251;p35"/>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sz="1200" b="1">
                <a:solidFill>
                  <a:srgbClr val="980000"/>
                </a:solidFill>
              </a:rPr>
              <a:t>22</a:t>
            </a:fld>
            <a:endParaRPr sz="1200" b="1">
              <a:solidFill>
                <a:srgbClr val="98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s" b="1" i="0" u="none" baseline="0">
                <a:latin typeface="Roboto Slab"/>
                <a:ea typeface="Roboto Slab"/>
                <a:cs typeface="Roboto Slab"/>
                <a:sym typeface="Roboto Slab"/>
              </a:rPr>
              <a:t>Próximos pasos y reuniones </a:t>
            </a:r>
            <a:endParaRPr b="1">
              <a:latin typeface="Roboto Slab"/>
              <a:ea typeface="Roboto Slab"/>
              <a:cs typeface="Roboto Slab"/>
              <a:sym typeface="Roboto Slab"/>
            </a:endParaRPr>
          </a:p>
        </p:txBody>
      </p:sp>
      <p:sp>
        <p:nvSpPr>
          <p:cNvPr id="257" name="Google Shape;257;p36"/>
          <p:cNvSpPr txBox="1">
            <a:spLocks noGrp="1"/>
          </p:cNvSpPr>
          <p:nvPr>
            <p:ph type="body" idx="1"/>
          </p:nvPr>
        </p:nvSpPr>
        <p:spPr>
          <a:xfrm>
            <a:off x="311700" y="1017725"/>
            <a:ext cx="81378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Font typeface="Open Sans"/>
              <a:buChar char="●"/>
            </a:pPr>
            <a:r>
              <a:rPr lang="es" b="0" i="0" u="none" baseline="0">
                <a:latin typeface="Open Sans"/>
                <a:ea typeface="Open Sans"/>
                <a:cs typeface="Open Sans"/>
                <a:sym typeface="Open Sans"/>
              </a:rPr>
              <a:t>Horario de atención</a:t>
            </a:r>
            <a:endParaRPr>
              <a:latin typeface="Open Sans"/>
              <a:ea typeface="Open Sans"/>
              <a:cs typeface="Open Sans"/>
              <a:sym typeface="Open Sans"/>
            </a:endParaRPr>
          </a:p>
          <a:p>
            <a:pPr marL="914400" lvl="1" indent="-317500" algn="l" rtl="0">
              <a:spcBef>
                <a:spcPts val="0"/>
              </a:spcBef>
              <a:spcAft>
                <a:spcPts val="0"/>
              </a:spcAft>
              <a:buSzPts val="1400"/>
              <a:buFont typeface="Open Sans"/>
              <a:buChar char="○"/>
            </a:pPr>
            <a:r>
              <a:rPr lang="es" b="0" i="0" u="none" baseline="0">
                <a:latin typeface="Open Sans"/>
                <a:ea typeface="Open Sans"/>
                <a:cs typeface="Open Sans"/>
                <a:sym typeface="Open Sans"/>
              </a:rPr>
              <a:t>Informárselo a Jasmine antes del mediodía del miércoles</a:t>
            </a:r>
            <a:endParaRPr>
              <a:latin typeface="Open Sans"/>
              <a:ea typeface="Open Sans"/>
              <a:cs typeface="Open Sans"/>
              <a:sym typeface="Open Sans"/>
            </a:endParaRPr>
          </a:p>
          <a:p>
            <a:pPr marL="457200" lvl="0" indent="-342900" algn="l" rtl="0">
              <a:spcBef>
                <a:spcPts val="1000"/>
              </a:spcBef>
              <a:spcAft>
                <a:spcPts val="0"/>
              </a:spcAft>
              <a:buSzPts val="1800"/>
              <a:buFont typeface="Open Sans"/>
              <a:buChar char="●"/>
            </a:pPr>
            <a:r>
              <a:rPr lang="es" b="0" i="0" u="none" baseline="0">
                <a:latin typeface="Open Sans"/>
                <a:ea typeface="Open Sans"/>
                <a:cs typeface="Open Sans"/>
                <a:sym typeface="Open Sans"/>
              </a:rPr>
              <a:t>Próxima reunión </a:t>
            </a:r>
            <a:endParaRPr>
              <a:latin typeface="Open Sans"/>
              <a:ea typeface="Open Sans"/>
              <a:cs typeface="Open Sans"/>
              <a:sym typeface="Open Sans"/>
            </a:endParaRPr>
          </a:p>
          <a:p>
            <a:pPr marL="914400" lvl="1" indent="-317500" algn="l" rtl="0">
              <a:spcBef>
                <a:spcPts val="0"/>
              </a:spcBef>
              <a:spcAft>
                <a:spcPts val="0"/>
              </a:spcAft>
              <a:buSzPts val="1400"/>
              <a:buFont typeface="Open Sans"/>
              <a:buChar char="○"/>
            </a:pPr>
            <a:r>
              <a:rPr lang="es" b="0" i="0" u="none" baseline="0">
                <a:latin typeface="Open Sans"/>
                <a:ea typeface="Open Sans"/>
                <a:cs typeface="Open Sans"/>
                <a:sym typeface="Open Sans"/>
              </a:rPr>
              <a:t>Sábado 25 de junio a las 9:00 a.m. </a:t>
            </a:r>
            <a:endParaRPr>
              <a:latin typeface="Open Sans"/>
              <a:ea typeface="Open Sans"/>
              <a:cs typeface="Open Sans"/>
              <a:sym typeface="Open Sans"/>
            </a:endParaRPr>
          </a:p>
          <a:p>
            <a:pPr marL="914400" lvl="1" indent="-317500" algn="l" rtl="0">
              <a:spcBef>
                <a:spcPts val="0"/>
              </a:spcBef>
              <a:spcAft>
                <a:spcPts val="0"/>
              </a:spcAft>
              <a:buSzPts val="1400"/>
              <a:buFont typeface="Open Sans"/>
              <a:buChar char="○"/>
            </a:pPr>
            <a:r>
              <a:rPr lang="es" b="0" i="0" u="none" baseline="0">
                <a:latin typeface="Open Sans"/>
                <a:ea typeface="Open Sans"/>
                <a:cs typeface="Open Sans"/>
                <a:sym typeface="Open Sans"/>
              </a:rPr>
              <a:t>Oficina Central del Austin ISD, salón 221</a:t>
            </a:r>
            <a:endParaRPr>
              <a:latin typeface="Open Sans"/>
              <a:ea typeface="Open Sans"/>
              <a:cs typeface="Open Sans"/>
              <a:sym typeface="Open Sans"/>
            </a:endParaRPr>
          </a:p>
          <a:p>
            <a:pPr marL="914400" lvl="0" indent="0" algn="l" rtl="0">
              <a:spcBef>
                <a:spcPts val="0"/>
              </a:spcBef>
              <a:spcAft>
                <a:spcPts val="0"/>
              </a:spcAft>
              <a:buNone/>
            </a:pPr>
            <a:endParaRPr>
              <a:latin typeface="Open Sans"/>
              <a:ea typeface="Open Sans"/>
              <a:cs typeface="Open Sans"/>
              <a:sym typeface="Open Sans"/>
            </a:endParaRPr>
          </a:p>
          <a:p>
            <a:pPr marL="457200" lvl="0" indent="-342900" algn="l" rtl="0">
              <a:spcBef>
                <a:spcPts val="0"/>
              </a:spcBef>
              <a:spcAft>
                <a:spcPts val="0"/>
              </a:spcAft>
              <a:buSzPts val="1800"/>
              <a:buFont typeface="Open Sans"/>
              <a:buChar char="●"/>
            </a:pPr>
            <a:r>
              <a:rPr lang="es" b="0" i="0" u="none" baseline="0">
                <a:latin typeface="Open Sans"/>
                <a:ea typeface="Open Sans"/>
                <a:cs typeface="Open Sans"/>
                <a:sym typeface="Open Sans"/>
              </a:rPr>
              <a:t>Recordatorio</a:t>
            </a:r>
            <a:endParaRPr sz="1400">
              <a:latin typeface="Open Sans"/>
              <a:ea typeface="Open Sans"/>
              <a:cs typeface="Open Sans"/>
              <a:sym typeface="Open Sans"/>
            </a:endParaRPr>
          </a:p>
          <a:p>
            <a:pPr marL="914400" lvl="1" indent="-317500" algn="l" rtl="0">
              <a:spcBef>
                <a:spcPts val="0"/>
              </a:spcBef>
              <a:spcAft>
                <a:spcPts val="0"/>
              </a:spcAft>
              <a:buSzPts val="1400"/>
              <a:buFont typeface="Open Sans"/>
              <a:buChar char="○"/>
            </a:pPr>
            <a:r>
              <a:rPr lang="es" b="0" i="0" u="none" baseline="0">
                <a:latin typeface="Open Sans"/>
                <a:ea typeface="Open Sans"/>
                <a:cs typeface="Open Sans"/>
                <a:sym typeface="Open Sans"/>
              </a:rPr>
              <a:t>El distrito tiene horario de eficiencia energética de verano (jornadas de 10 horas, cerrado los viernes)</a:t>
            </a:r>
            <a:endParaRPr>
              <a:latin typeface="Open Sans"/>
              <a:ea typeface="Open Sans"/>
              <a:cs typeface="Open Sans"/>
              <a:sym typeface="Open Sans"/>
            </a:endParaRPr>
          </a:p>
          <a:p>
            <a:pPr marL="914400" lvl="1" indent="-317500" algn="l" rtl="0">
              <a:spcBef>
                <a:spcPts val="0"/>
              </a:spcBef>
              <a:spcAft>
                <a:spcPts val="0"/>
              </a:spcAft>
              <a:buSzPts val="1400"/>
              <a:buFont typeface="Open Sans"/>
              <a:buChar char="○"/>
            </a:pPr>
            <a:r>
              <a:rPr lang="es" b="0" i="0" u="none" baseline="0">
                <a:latin typeface="Open Sans"/>
                <a:ea typeface="Open Sans"/>
                <a:cs typeface="Open Sans"/>
                <a:sym typeface="Open Sans"/>
              </a:rPr>
              <a:t>El distrito estará completamente cerrado la semana del 4 de julio (Lunes 4 de julio al viernes 8 de julio)   </a:t>
            </a:r>
            <a:endParaRPr>
              <a:latin typeface="Open Sans"/>
              <a:ea typeface="Open Sans"/>
              <a:cs typeface="Open Sans"/>
              <a:sym typeface="Open Sans"/>
            </a:endParaRPr>
          </a:p>
        </p:txBody>
      </p:sp>
      <p:sp>
        <p:nvSpPr>
          <p:cNvPr id="258" name="Google Shape;258;p36"/>
          <p:cNvSpPr/>
          <p:nvPr/>
        </p:nvSpPr>
        <p:spPr>
          <a:xfrm>
            <a:off x="-12000" y="0"/>
            <a:ext cx="9156000" cy="1680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59" name="Google Shape;259;p36"/>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60" name="Google Shape;260;p36"/>
          <p:cNvSpPr txBox="1">
            <a:spLocks noGrp="1"/>
          </p:cNvSpPr>
          <p:nvPr>
            <p:ph type="sldNum" idx="12"/>
          </p:nvPr>
        </p:nvSpPr>
        <p:spPr>
          <a:xfrm>
            <a:off x="358483" y="45688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3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s" b="1" i="0" u="none" baseline="0">
                <a:latin typeface="Roboto Slab"/>
                <a:ea typeface="Roboto Slab"/>
                <a:cs typeface="Roboto Slab"/>
                <a:sym typeface="Roboto Slab"/>
              </a:rPr>
              <a:t>Cronograma de reuniones futuras (como referencia)</a:t>
            </a:r>
            <a:endParaRPr b="1">
              <a:latin typeface="Roboto Slab"/>
              <a:ea typeface="Roboto Slab"/>
              <a:cs typeface="Roboto Slab"/>
              <a:sym typeface="Roboto Slab"/>
            </a:endParaRPr>
          </a:p>
        </p:txBody>
      </p:sp>
      <p:sp>
        <p:nvSpPr>
          <p:cNvPr id="266" name="Google Shape;266;p37"/>
          <p:cNvSpPr txBox="1">
            <a:spLocks noGrp="1"/>
          </p:cNvSpPr>
          <p:nvPr>
            <p:ph type="body" idx="1"/>
          </p:nvPr>
        </p:nvSpPr>
        <p:spPr>
          <a:xfrm>
            <a:off x="311700" y="1017725"/>
            <a:ext cx="7117800" cy="3416400"/>
          </a:xfrm>
          <a:prstGeom prst="rect">
            <a:avLst/>
          </a:prstGeom>
        </p:spPr>
        <p:txBody>
          <a:bodyPr spcFirstLastPara="1" wrap="square" lIns="91425" tIns="91425" rIns="91425" bIns="91425" anchor="t" anchorCtr="0">
            <a:normAutofit/>
          </a:bodyPr>
          <a:lstStyle/>
          <a:p>
            <a:pPr marL="0" lvl="0" indent="0" algn="l" rtl="0">
              <a:spcBef>
                <a:spcPts val="0"/>
              </a:spcBef>
              <a:spcAft>
                <a:spcPts val="1000"/>
              </a:spcAft>
              <a:buNone/>
            </a:pPr>
            <a:r>
              <a:rPr lang="es" b="0" i="0" u="none" baseline="0">
                <a:latin typeface="Open Sans"/>
                <a:ea typeface="Open Sans"/>
                <a:cs typeface="Open Sans"/>
                <a:sym typeface="Open Sans"/>
              </a:rPr>
              <a:t> </a:t>
            </a:r>
            <a:endParaRPr>
              <a:latin typeface="Open Sans"/>
              <a:ea typeface="Open Sans"/>
              <a:cs typeface="Open Sans"/>
              <a:sym typeface="Open Sans"/>
            </a:endParaRPr>
          </a:p>
        </p:txBody>
      </p:sp>
      <p:sp>
        <p:nvSpPr>
          <p:cNvPr id="267" name="Google Shape;267;p37"/>
          <p:cNvSpPr/>
          <p:nvPr/>
        </p:nvSpPr>
        <p:spPr>
          <a:xfrm>
            <a:off x="-12000" y="0"/>
            <a:ext cx="9156000" cy="1680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68" name="Google Shape;268;p37"/>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69" name="Google Shape;269;p37"/>
          <p:cNvSpPr txBox="1">
            <a:spLocks noGrp="1"/>
          </p:cNvSpPr>
          <p:nvPr>
            <p:ph type="sldNum" idx="12"/>
          </p:nvPr>
        </p:nvSpPr>
        <p:spPr>
          <a:xfrm>
            <a:off x="358483" y="45688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a:t>24</a:t>
            </a:fld>
            <a:endParaRPr/>
          </a:p>
        </p:txBody>
      </p:sp>
      <p:sp>
        <p:nvSpPr>
          <p:cNvPr id="270" name="Google Shape;270;p37"/>
          <p:cNvSpPr txBox="1"/>
          <p:nvPr/>
        </p:nvSpPr>
        <p:spPr>
          <a:xfrm>
            <a:off x="1120475" y="1017725"/>
            <a:ext cx="7246800" cy="3566700"/>
          </a:xfrm>
          <a:prstGeom prst="rect">
            <a:avLst/>
          </a:prstGeom>
          <a:noFill/>
          <a:ln>
            <a:noFill/>
          </a:ln>
        </p:spPr>
        <p:txBody>
          <a:bodyPr spcFirstLastPara="1" wrap="square" lIns="91425" tIns="91425" rIns="91425" bIns="91425" anchor="t" anchorCtr="0">
            <a:normAutofit fontScale="85000" lnSpcReduction="10000"/>
          </a:bodyPr>
          <a:lstStyle/>
          <a:p>
            <a:pPr marL="457200" lvl="0" indent="-384175" algn="l" rtl="0">
              <a:lnSpc>
                <a:spcPct val="115000"/>
              </a:lnSpc>
              <a:spcBef>
                <a:spcPts val="1000"/>
              </a:spcBef>
              <a:spcAft>
                <a:spcPts val="0"/>
              </a:spcAft>
              <a:buClr>
                <a:srgbClr val="595959"/>
              </a:buClr>
              <a:buSzPts val="2450"/>
              <a:buFont typeface="Open Sans"/>
              <a:buChar char="●"/>
            </a:pPr>
            <a:r>
              <a:rPr lang="es" sz="2767" b="0" i="0" u="none" baseline="0">
                <a:solidFill>
                  <a:srgbClr val="595959"/>
                </a:solidFill>
                <a:latin typeface="Open Sans"/>
                <a:ea typeface="Open Sans"/>
                <a:cs typeface="Open Sans"/>
                <a:sym typeface="Open Sans"/>
              </a:rPr>
              <a:t>Sábado 25 de junio, de 9:00 a.m. a 1:00 p.m. </a:t>
            </a:r>
            <a:endParaRPr sz="2767">
              <a:solidFill>
                <a:srgbClr val="595959"/>
              </a:solidFill>
              <a:latin typeface="Open Sans"/>
              <a:ea typeface="Open Sans"/>
              <a:cs typeface="Open Sans"/>
              <a:sym typeface="Open Sans"/>
            </a:endParaRPr>
          </a:p>
          <a:p>
            <a:pPr marL="457200" lvl="0" indent="-399355" algn="l" rtl="0">
              <a:lnSpc>
                <a:spcPct val="115000"/>
              </a:lnSpc>
              <a:spcBef>
                <a:spcPts val="1000"/>
              </a:spcBef>
              <a:spcAft>
                <a:spcPts val="0"/>
              </a:spcAft>
              <a:buClr>
                <a:srgbClr val="595959"/>
              </a:buClr>
              <a:buSzPts val="2450"/>
              <a:buFont typeface="Open Sans"/>
              <a:buChar char="●"/>
            </a:pPr>
            <a:r>
              <a:rPr lang="es" sz="2767" b="0" i="0" u="none" baseline="0">
                <a:solidFill>
                  <a:srgbClr val="595959"/>
                </a:solidFill>
                <a:latin typeface="Open Sans"/>
                <a:ea typeface="Open Sans"/>
                <a:cs typeface="Open Sans"/>
                <a:sym typeface="Open Sans"/>
              </a:rPr>
              <a:t>Martes 28 de junio, de 6:30 a 8:30 p.m.  </a:t>
            </a:r>
            <a:endParaRPr sz="2767">
              <a:solidFill>
                <a:srgbClr val="595959"/>
              </a:solidFill>
              <a:latin typeface="Open Sans"/>
              <a:ea typeface="Open Sans"/>
              <a:cs typeface="Open Sans"/>
              <a:sym typeface="Open Sans"/>
            </a:endParaRPr>
          </a:p>
          <a:p>
            <a:pPr marL="457200" lvl="0" indent="-399355" algn="l" rtl="0">
              <a:lnSpc>
                <a:spcPct val="115000"/>
              </a:lnSpc>
              <a:spcBef>
                <a:spcPts val="1000"/>
              </a:spcBef>
              <a:spcAft>
                <a:spcPts val="0"/>
              </a:spcAft>
              <a:buClr>
                <a:srgbClr val="595959"/>
              </a:buClr>
              <a:buSzPts val="2450"/>
              <a:buFont typeface="Open Sans"/>
              <a:buChar char="●"/>
            </a:pPr>
            <a:r>
              <a:rPr lang="es" sz="2767" b="0" i="0" u="none" baseline="0">
                <a:solidFill>
                  <a:srgbClr val="595959"/>
                </a:solidFill>
                <a:latin typeface="Open Sans"/>
                <a:ea typeface="Open Sans"/>
                <a:cs typeface="Open Sans"/>
                <a:sym typeface="Open Sans"/>
              </a:rPr>
              <a:t>Miércoles 29 de junio, de 6:30 a 8:30 p.m. </a:t>
            </a:r>
            <a:endParaRPr sz="2767">
              <a:solidFill>
                <a:srgbClr val="595959"/>
              </a:solidFill>
              <a:latin typeface="Open Sans"/>
              <a:ea typeface="Open Sans"/>
              <a:cs typeface="Open Sans"/>
              <a:sym typeface="Open Sans"/>
            </a:endParaRPr>
          </a:p>
          <a:p>
            <a:pPr marL="457200" lvl="0" indent="-399355" algn="l" rtl="0">
              <a:lnSpc>
                <a:spcPct val="115000"/>
              </a:lnSpc>
              <a:spcBef>
                <a:spcPts val="1000"/>
              </a:spcBef>
              <a:spcAft>
                <a:spcPts val="0"/>
              </a:spcAft>
              <a:buClr>
                <a:srgbClr val="595959"/>
              </a:buClr>
              <a:buSzPts val="2450"/>
              <a:buFont typeface="Open Sans"/>
              <a:buChar char="●"/>
            </a:pPr>
            <a:r>
              <a:rPr lang="es" sz="2767" b="0" i="0" u="none" baseline="0">
                <a:solidFill>
                  <a:srgbClr val="595959"/>
                </a:solidFill>
                <a:latin typeface="Open Sans"/>
                <a:ea typeface="Open Sans"/>
                <a:cs typeface="Open Sans"/>
                <a:sym typeface="Open Sans"/>
              </a:rPr>
              <a:t>Miércoles 20 de julio, de 6:30 a 8:30 p.m. </a:t>
            </a:r>
            <a:endParaRPr sz="2767">
              <a:solidFill>
                <a:srgbClr val="595959"/>
              </a:solidFill>
              <a:latin typeface="Open Sans"/>
              <a:ea typeface="Open Sans"/>
              <a:cs typeface="Open Sans"/>
              <a:sym typeface="Open Sans"/>
            </a:endParaRPr>
          </a:p>
          <a:p>
            <a:pPr marL="457200" lvl="0" indent="-399355" algn="l" rtl="0">
              <a:lnSpc>
                <a:spcPct val="115000"/>
              </a:lnSpc>
              <a:spcBef>
                <a:spcPts val="1000"/>
              </a:spcBef>
              <a:spcAft>
                <a:spcPts val="0"/>
              </a:spcAft>
              <a:buClr>
                <a:srgbClr val="595959"/>
              </a:buClr>
              <a:buSzPts val="2450"/>
              <a:buFont typeface="Open Sans"/>
              <a:buChar char="●"/>
            </a:pPr>
            <a:r>
              <a:rPr lang="es" sz="2767" b="0" i="0" u="none" baseline="0">
                <a:solidFill>
                  <a:srgbClr val="595959"/>
                </a:solidFill>
                <a:latin typeface="Open Sans"/>
                <a:ea typeface="Open Sans"/>
                <a:cs typeface="Open Sans"/>
                <a:sym typeface="Open Sans"/>
              </a:rPr>
              <a:t>Sábado 23 de julio, de 9:00 a.m. a 1:00 p.m. </a:t>
            </a:r>
            <a:endParaRPr sz="2767">
              <a:solidFill>
                <a:srgbClr val="595959"/>
              </a:solidFill>
              <a:latin typeface="Open Sans"/>
              <a:ea typeface="Open Sans"/>
              <a:cs typeface="Open Sans"/>
              <a:sym typeface="Open Sans"/>
            </a:endParaRPr>
          </a:p>
          <a:p>
            <a:pPr marL="457200" lvl="0" indent="0" algn="l" rtl="0">
              <a:lnSpc>
                <a:spcPct val="115000"/>
              </a:lnSpc>
              <a:spcBef>
                <a:spcPts val="1000"/>
              </a:spcBef>
              <a:spcAft>
                <a:spcPts val="0"/>
              </a:spcAft>
              <a:buNone/>
            </a:pPr>
            <a:r>
              <a:rPr lang="es" sz="1391" b="0" i="0" u="none" baseline="0">
                <a:solidFill>
                  <a:srgbClr val="595959"/>
                </a:solidFill>
                <a:latin typeface="Open Sans"/>
                <a:ea typeface="Open Sans"/>
                <a:cs typeface="Open Sans"/>
                <a:sym typeface="Open Sans"/>
              </a:rPr>
              <a:t>*</a:t>
            </a:r>
            <a:r>
              <a:rPr lang="es" sz="1800" b="0" i="0" u="none" baseline="0">
                <a:solidFill>
                  <a:srgbClr val="595959"/>
                </a:solidFill>
                <a:latin typeface="Open Sans"/>
                <a:ea typeface="Open Sans"/>
                <a:cs typeface="Open Sans"/>
                <a:sym typeface="Open Sans"/>
              </a:rPr>
              <a:t> Las fechas están en el calendario público del distrito. Los miembros deberían haber recibido invitaciones al calendario.</a:t>
            </a:r>
            <a:endParaRPr sz="1800">
              <a:solidFill>
                <a:srgbClr val="595959"/>
              </a:solidFill>
              <a:latin typeface="Open Sans"/>
              <a:ea typeface="Open Sans"/>
              <a:cs typeface="Open Sans"/>
              <a:sym typeface="Ope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4"/>
        <p:cNvGrpSpPr/>
        <p:nvPr/>
      </p:nvGrpSpPr>
      <p:grpSpPr>
        <a:xfrm>
          <a:off x="0" y="0"/>
          <a:ext cx="0" cy="0"/>
          <a:chOff x="0" y="0"/>
          <a:chExt cx="0" cy="0"/>
        </a:xfrm>
      </p:grpSpPr>
      <p:sp>
        <p:nvSpPr>
          <p:cNvPr id="275" name="Google Shape;275;p38"/>
          <p:cNvSpPr/>
          <p:nvPr/>
        </p:nvSpPr>
        <p:spPr>
          <a:xfrm>
            <a:off x="0" y="12000"/>
            <a:ext cx="9144000" cy="41244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38"/>
          <p:cNvSpPr txBox="1">
            <a:spLocks noGrp="1"/>
          </p:cNvSpPr>
          <p:nvPr>
            <p:ph type="ctrTitle"/>
          </p:nvPr>
        </p:nvSpPr>
        <p:spPr>
          <a:xfrm>
            <a:off x="311700" y="181081"/>
            <a:ext cx="8520600" cy="37443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s" b="1" i="0" u="none" baseline="0">
                <a:solidFill>
                  <a:schemeClr val="lt1"/>
                </a:solidFill>
                <a:latin typeface="Roboto Slab"/>
                <a:ea typeface="Roboto Slab"/>
                <a:cs typeface="Roboto Slab"/>
                <a:sym typeface="Roboto Slab"/>
              </a:rPr>
              <a:t>Cierre de sesión</a:t>
            </a:r>
            <a:endParaRPr b="1">
              <a:solidFill>
                <a:schemeClr val="lt1"/>
              </a:solidFill>
              <a:latin typeface="Roboto Slab"/>
              <a:ea typeface="Roboto Slab"/>
              <a:cs typeface="Roboto Slab"/>
              <a:sym typeface="Roboto Slab"/>
            </a:endParaRPr>
          </a:p>
        </p:txBody>
      </p:sp>
      <p:pic>
        <p:nvPicPr>
          <p:cNvPr id="277" name="Google Shape;277;p38"/>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278" name="Google Shape;278;p38"/>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sz="1100" b="1">
                <a:solidFill>
                  <a:srgbClr val="980000"/>
                </a:solidFill>
              </a:rPr>
              <a:t>25</a:t>
            </a:fld>
            <a:endParaRPr sz="1300" b="1">
              <a:solidFill>
                <a:srgbClr val="98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6"/>
          <p:cNvSpPr txBox="1">
            <a:spLocks noGrp="1"/>
          </p:cNvSpPr>
          <p:nvPr>
            <p:ph type="title"/>
          </p:nvPr>
        </p:nvSpPr>
        <p:spPr>
          <a:xfrm>
            <a:off x="311700" y="140225"/>
            <a:ext cx="8520600" cy="12702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dirty="0">
                <a:latin typeface="Roboto Slab"/>
                <a:ea typeface="Roboto Slab"/>
                <a:cs typeface="Roboto Slab"/>
                <a:sym typeface="Roboto Slab"/>
              </a:rPr>
              <a:t>Bond Steering Committee / Comité Directivo del Bono</a:t>
            </a:r>
            <a:br>
              <a:rPr lang="en" b="1" dirty="0">
                <a:latin typeface="Roboto Slab"/>
                <a:ea typeface="Roboto Slab"/>
                <a:cs typeface="Roboto Slab"/>
                <a:sym typeface="Roboto Slab"/>
              </a:rPr>
            </a:br>
            <a:r>
              <a:rPr lang="en" dirty="0">
                <a:latin typeface="Roboto Slab"/>
                <a:ea typeface="Roboto Slab"/>
                <a:cs typeface="Roboto Slab"/>
                <a:sym typeface="Roboto Slab"/>
              </a:rPr>
              <a:t>Public Comment Registrations / Inscripciones para presentar un comentario público</a:t>
            </a:r>
            <a:endParaRPr dirty="0">
              <a:latin typeface="Roboto Slab"/>
              <a:ea typeface="Roboto Slab"/>
              <a:cs typeface="Roboto Slab"/>
              <a:sym typeface="Roboto Slab"/>
            </a:endParaRPr>
          </a:p>
        </p:txBody>
      </p:sp>
      <p:sp>
        <p:nvSpPr>
          <p:cNvPr id="80" name="Google Shape;80;p16"/>
          <p:cNvSpPr/>
          <p:nvPr/>
        </p:nvSpPr>
        <p:spPr>
          <a:xfrm>
            <a:off x="-12000" y="0"/>
            <a:ext cx="9156000" cy="1680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1" name="Google Shape;81;p16"/>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82" name="Google Shape;82;p16"/>
          <p:cNvSpPr txBox="1"/>
          <p:nvPr/>
        </p:nvSpPr>
        <p:spPr>
          <a:xfrm>
            <a:off x="444750" y="1314875"/>
            <a:ext cx="8577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p>
        </p:txBody>
      </p:sp>
      <p:sp>
        <p:nvSpPr>
          <p:cNvPr id="83" name="Google Shape;83;p16"/>
          <p:cNvSpPr txBox="1"/>
          <p:nvPr/>
        </p:nvSpPr>
        <p:spPr>
          <a:xfrm>
            <a:off x="99475" y="2411965"/>
            <a:ext cx="4466700" cy="2049600"/>
          </a:xfrm>
          <a:prstGeom prst="rect">
            <a:avLst/>
          </a:prstGeom>
          <a:noFill/>
          <a:ln>
            <a:noFill/>
          </a:ln>
        </p:spPr>
        <p:txBody>
          <a:bodyPr spcFirstLastPara="1" wrap="square" lIns="91425" tIns="91425" rIns="91425" bIns="91425" anchor="t" anchorCtr="0">
            <a:spAutoFit/>
          </a:bodyPr>
          <a:lstStyle/>
          <a:p>
            <a:pPr marL="457200" lvl="0" indent="-298450" algn="l" rtl="0">
              <a:lnSpc>
                <a:spcPct val="115000"/>
              </a:lnSpc>
              <a:spcBef>
                <a:spcPts val="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Ten minutes for public comment</a:t>
            </a:r>
            <a:endParaRPr>
              <a:solidFill>
                <a:srgbClr val="3F3F3F"/>
              </a:solidFill>
              <a:latin typeface="Open Sans"/>
              <a:ea typeface="Open Sans"/>
              <a:cs typeface="Open Sans"/>
              <a:sym typeface="Open Sans"/>
            </a:endParaRPr>
          </a:p>
          <a:p>
            <a:pPr marL="457200" lvl="0" indent="-298450" algn="l" rtl="0">
              <a:lnSpc>
                <a:spcPct val="115000"/>
              </a:lnSpc>
              <a:spcBef>
                <a:spcPts val="100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Two minutes per person</a:t>
            </a:r>
            <a:endParaRPr>
              <a:solidFill>
                <a:srgbClr val="3F3F3F"/>
              </a:solidFill>
              <a:latin typeface="Open Sans"/>
              <a:ea typeface="Open Sans"/>
              <a:cs typeface="Open Sans"/>
              <a:sym typeface="Open Sans"/>
            </a:endParaRPr>
          </a:p>
          <a:p>
            <a:pPr marL="457200" lvl="0" indent="-298450" algn="l" rtl="0">
              <a:lnSpc>
                <a:spcPct val="115000"/>
              </a:lnSpc>
              <a:spcBef>
                <a:spcPts val="100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Register using the QR Code or https://tinyurl.com/aisd2022bond</a:t>
            </a:r>
            <a:endParaRPr>
              <a:solidFill>
                <a:srgbClr val="3F3F3F"/>
              </a:solidFill>
              <a:latin typeface="Open Sans"/>
              <a:ea typeface="Open Sans"/>
              <a:cs typeface="Open Sans"/>
              <a:sym typeface="Open Sans"/>
            </a:endParaRPr>
          </a:p>
          <a:p>
            <a:pPr marL="457200" lvl="0" indent="-292100" algn="l" rtl="0">
              <a:lnSpc>
                <a:spcPct val="115000"/>
              </a:lnSpc>
              <a:spcBef>
                <a:spcPts val="1200"/>
              </a:spcBef>
              <a:spcAft>
                <a:spcPts val="1000"/>
              </a:spcAft>
              <a:buClr>
                <a:srgbClr val="3F3F3F"/>
              </a:buClr>
              <a:buSzPts val="1000"/>
              <a:buChar char="●"/>
            </a:pPr>
            <a:r>
              <a:rPr lang="en">
                <a:solidFill>
                  <a:srgbClr val="3F3F3F"/>
                </a:solidFill>
                <a:latin typeface="Open Sans"/>
                <a:ea typeface="Open Sans"/>
                <a:cs typeface="Open Sans"/>
                <a:sym typeface="Open Sans"/>
              </a:rPr>
              <a:t>The committee follows the district’s Communications and Visitor Requirements </a:t>
            </a:r>
            <a:endParaRPr sz="1000">
              <a:solidFill>
                <a:srgbClr val="3F3F3F"/>
              </a:solidFill>
            </a:endParaRPr>
          </a:p>
        </p:txBody>
      </p:sp>
      <p:sp>
        <p:nvSpPr>
          <p:cNvPr id="84" name="Google Shape;84;p16"/>
          <p:cNvSpPr txBox="1"/>
          <p:nvPr/>
        </p:nvSpPr>
        <p:spPr>
          <a:xfrm>
            <a:off x="4365600" y="2411978"/>
            <a:ext cx="4466700" cy="2024100"/>
          </a:xfrm>
          <a:prstGeom prst="rect">
            <a:avLst/>
          </a:prstGeom>
          <a:noFill/>
          <a:ln>
            <a:noFill/>
          </a:ln>
        </p:spPr>
        <p:txBody>
          <a:bodyPr spcFirstLastPara="1" wrap="square" lIns="91425" tIns="91425" rIns="91425" bIns="91425" anchor="t" anchorCtr="0">
            <a:spAutoFit/>
          </a:bodyPr>
          <a:lstStyle/>
          <a:p>
            <a:pPr marL="457200" lvl="0" indent="-311150" algn="l" rtl="0">
              <a:lnSpc>
                <a:spcPct val="115000"/>
              </a:lnSpc>
              <a:spcBef>
                <a:spcPts val="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Diez minutos para comentarios públicos</a:t>
            </a:r>
            <a:endParaRPr>
              <a:solidFill>
                <a:srgbClr val="3F3F3F"/>
              </a:solidFill>
              <a:latin typeface="Open Sans"/>
              <a:ea typeface="Open Sans"/>
              <a:cs typeface="Open Sans"/>
              <a:sym typeface="Open Sans"/>
            </a:endParaRPr>
          </a:p>
          <a:p>
            <a:pPr marL="457200" lvl="0" indent="-311150" algn="l" rtl="0">
              <a:lnSpc>
                <a:spcPct val="115000"/>
              </a:lnSpc>
              <a:spcBef>
                <a:spcPts val="100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Dos minutos por persona.</a:t>
            </a:r>
            <a:endParaRPr>
              <a:solidFill>
                <a:srgbClr val="3F3F3F"/>
              </a:solidFill>
              <a:latin typeface="Open Sans"/>
              <a:ea typeface="Open Sans"/>
              <a:cs typeface="Open Sans"/>
              <a:sym typeface="Open Sans"/>
            </a:endParaRPr>
          </a:p>
          <a:p>
            <a:pPr marL="457200" lvl="0" indent="-311150" algn="l" rtl="0">
              <a:lnSpc>
                <a:spcPct val="115000"/>
              </a:lnSpc>
              <a:spcBef>
                <a:spcPts val="100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Regístrese usando el código QR o https://tinyurl.com/aisd2022bond</a:t>
            </a:r>
            <a:endParaRPr>
              <a:solidFill>
                <a:srgbClr val="3F3F3F"/>
              </a:solidFill>
              <a:latin typeface="Open Sans"/>
              <a:ea typeface="Open Sans"/>
              <a:cs typeface="Open Sans"/>
              <a:sym typeface="Open Sans"/>
            </a:endParaRPr>
          </a:p>
          <a:p>
            <a:pPr marL="457200" lvl="0" indent="-311150" algn="l" rtl="0">
              <a:lnSpc>
                <a:spcPct val="115000"/>
              </a:lnSpc>
              <a:spcBef>
                <a:spcPts val="1000"/>
              </a:spcBef>
              <a:spcAft>
                <a:spcPts val="1000"/>
              </a:spcAft>
              <a:buClr>
                <a:srgbClr val="3F3F3F"/>
              </a:buClr>
              <a:buSzPts val="1300"/>
              <a:buFont typeface="Open Sans"/>
              <a:buChar char="●"/>
            </a:pPr>
            <a:r>
              <a:rPr lang="en">
                <a:solidFill>
                  <a:srgbClr val="3F3F3F"/>
                </a:solidFill>
                <a:latin typeface="Open Sans"/>
                <a:ea typeface="Open Sans"/>
                <a:cs typeface="Open Sans"/>
                <a:sym typeface="Open Sans"/>
              </a:rPr>
              <a:t>El comité sigue </a:t>
            </a:r>
            <a:r>
              <a:rPr lang="en">
                <a:solidFill>
                  <a:srgbClr val="3F3F3F"/>
                </a:solidFill>
                <a:uFill>
                  <a:noFill/>
                </a:uFill>
                <a:latin typeface="Open Sans"/>
                <a:ea typeface="Open Sans"/>
                <a:cs typeface="Open Sans"/>
                <a:sym typeface="Open Sans"/>
                <a:hlinkClick r:id="rId4">
                  <a:extLst>
                    <a:ext uri="{A12FA001-AC4F-418D-AE19-62706E023703}">
                      <ahyp:hlinkClr xmlns:ahyp="http://schemas.microsoft.com/office/drawing/2018/hyperlinkcolor" val="tx"/>
                    </a:ext>
                  </a:extLst>
                </a:hlinkClick>
              </a:rPr>
              <a:t>los requisitos de visitantes y comunicaciones</a:t>
            </a:r>
            <a:r>
              <a:rPr lang="en">
                <a:solidFill>
                  <a:srgbClr val="3F3F3F"/>
                </a:solidFill>
                <a:latin typeface="Open Sans"/>
                <a:ea typeface="Open Sans"/>
                <a:cs typeface="Open Sans"/>
                <a:sym typeface="Open Sans"/>
              </a:rPr>
              <a:t> del distrito</a:t>
            </a:r>
            <a:endParaRPr sz="1700">
              <a:solidFill>
                <a:srgbClr val="3F3F3F"/>
              </a:solidFill>
              <a:latin typeface="Open Sans"/>
              <a:ea typeface="Open Sans"/>
              <a:cs typeface="Open Sans"/>
              <a:sym typeface="Open Sans"/>
            </a:endParaRPr>
          </a:p>
        </p:txBody>
      </p:sp>
      <p:pic>
        <p:nvPicPr>
          <p:cNvPr id="85" name="Google Shape;85;p16"/>
          <p:cNvPicPr preferRelativeResize="0"/>
          <p:nvPr/>
        </p:nvPicPr>
        <p:blipFill>
          <a:blip r:embed="rId5">
            <a:alphaModFix/>
          </a:blip>
          <a:stretch>
            <a:fillRect/>
          </a:stretch>
        </p:blipFill>
        <p:spPr>
          <a:xfrm>
            <a:off x="6065675" y="1124400"/>
            <a:ext cx="1280100" cy="1280100"/>
          </a:xfrm>
          <a:prstGeom prst="rect">
            <a:avLst/>
          </a:prstGeom>
          <a:noFill/>
          <a:ln>
            <a:noFill/>
          </a:ln>
        </p:spPr>
      </p:pic>
      <p:sp>
        <p:nvSpPr>
          <p:cNvPr id="86" name="Google Shape;86;p16"/>
          <p:cNvSpPr txBox="1">
            <a:spLocks noGrp="1"/>
          </p:cNvSpPr>
          <p:nvPr>
            <p:ph type="sldNum" idx="12"/>
          </p:nvPr>
        </p:nvSpPr>
        <p:spPr>
          <a:xfrm>
            <a:off x="358483" y="45688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0"/>
        <p:cNvGrpSpPr/>
        <p:nvPr/>
      </p:nvGrpSpPr>
      <p:grpSpPr>
        <a:xfrm>
          <a:off x="0" y="0"/>
          <a:ext cx="0" cy="0"/>
          <a:chOff x="0" y="0"/>
          <a:chExt cx="0" cy="0"/>
        </a:xfrm>
      </p:grpSpPr>
      <p:sp>
        <p:nvSpPr>
          <p:cNvPr id="91" name="Google Shape;91;p17"/>
          <p:cNvSpPr/>
          <p:nvPr/>
        </p:nvSpPr>
        <p:spPr>
          <a:xfrm>
            <a:off x="0" y="12000"/>
            <a:ext cx="9144000" cy="41244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7"/>
          <p:cNvSpPr txBox="1">
            <a:spLocks noGrp="1"/>
          </p:cNvSpPr>
          <p:nvPr>
            <p:ph type="ctrTitle"/>
          </p:nvPr>
        </p:nvSpPr>
        <p:spPr>
          <a:xfrm>
            <a:off x="311708" y="181068"/>
            <a:ext cx="8520600" cy="20526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s" b="1" i="0" u="none" baseline="0">
                <a:solidFill>
                  <a:schemeClr val="lt1"/>
                </a:solidFill>
                <a:latin typeface="Roboto Slab"/>
                <a:ea typeface="Roboto Slab"/>
                <a:cs typeface="Roboto Slab"/>
                <a:sym typeface="Roboto Slab"/>
              </a:rPr>
              <a:t>Comité Directivo del Bono</a:t>
            </a:r>
            <a:endParaRPr b="1">
              <a:solidFill>
                <a:schemeClr val="lt1"/>
              </a:solidFill>
              <a:latin typeface="Roboto Slab"/>
              <a:ea typeface="Roboto Slab"/>
              <a:cs typeface="Roboto Slab"/>
              <a:sym typeface="Roboto Slab"/>
            </a:endParaRPr>
          </a:p>
        </p:txBody>
      </p:sp>
      <p:sp>
        <p:nvSpPr>
          <p:cNvPr id="93" name="Google Shape;93;p17"/>
          <p:cNvSpPr txBox="1">
            <a:spLocks noGrp="1"/>
          </p:cNvSpPr>
          <p:nvPr>
            <p:ph type="subTitle" idx="1"/>
          </p:nvPr>
        </p:nvSpPr>
        <p:spPr>
          <a:xfrm>
            <a:off x="311700" y="2270618"/>
            <a:ext cx="8520600" cy="792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s" b="0" i="0" u="none" baseline="0">
                <a:solidFill>
                  <a:schemeClr val="lt1"/>
                </a:solidFill>
                <a:latin typeface="Proxima Nova Semibold"/>
                <a:ea typeface="Proxima Nova Semibold"/>
                <a:cs typeface="Proxima Nova Semibold"/>
                <a:sym typeface="Proxima Nova Semibold"/>
              </a:rPr>
              <a:t>Miércoles 22 de junio de 2022</a:t>
            </a:r>
            <a:endParaRPr>
              <a:solidFill>
                <a:schemeClr val="lt1"/>
              </a:solidFill>
              <a:latin typeface="Proxima Nova Semibold"/>
              <a:ea typeface="Proxima Nova Semibold"/>
              <a:cs typeface="Proxima Nova Semibold"/>
              <a:sym typeface="Proxima Nova Semibold"/>
            </a:endParaRPr>
          </a:p>
        </p:txBody>
      </p:sp>
      <p:pic>
        <p:nvPicPr>
          <p:cNvPr id="94" name="Google Shape;94;p17"/>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95" name="Google Shape;95;p17"/>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sz="1200" b="1">
                <a:solidFill>
                  <a:srgbClr val="980000"/>
                </a:solidFill>
              </a:rPr>
              <a:t>4</a:t>
            </a:fld>
            <a:endParaRPr sz="1200" b="1">
              <a:solidFill>
                <a:srgbClr val="98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9"/>
        <p:cNvGrpSpPr/>
        <p:nvPr/>
      </p:nvGrpSpPr>
      <p:grpSpPr>
        <a:xfrm>
          <a:off x="0" y="0"/>
          <a:ext cx="0" cy="0"/>
          <a:chOff x="0" y="0"/>
          <a:chExt cx="0" cy="0"/>
        </a:xfrm>
      </p:grpSpPr>
      <p:sp>
        <p:nvSpPr>
          <p:cNvPr id="100" name="Google Shape;100;p18"/>
          <p:cNvSpPr/>
          <p:nvPr/>
        </p:nvSpPr>
        <p:spPr>
          <a:xfrm>
            <a:off x="0" y="12000"/>
            <a:ext cx="9144000" cy="41244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8"/>
          <p:cNvSpPr txBox="1">
            <a:spLocks noGrp="1"/>
          </p:cNvSpPr>
          <p:nvPr>
            <p:ph type="ctrTitle"/>
          </p:nvPr>
        </p:nvSpPr>
        <p:spPr>
          <a:xfrm>
            <a:off x="311700" y="181081"/>
            <a:ext cx="8520600" cy="37443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s" b="1" i="0" u="none" baseline="0">
                <a:solidFill>
                  <a:schemeClr val="lt1"/>
                </a:solidFill>
                <a:latin typeface="Roboto Slab"/>
                <a:ea typeface="Roboto Slab"/>
                <a:cs typeface="Roboto Slab"/>
                <a:sym typeface="Roboto Slab"/>
              </a:rPr>
              <a:t>Inicio de sesión</a:t>
            </a:r>
            <a:endParaRPr b="1">
              <a:solidFill>
                <a:schemeClr val="lt1"/>
              </a:solidFill>
              <a:latin typeface="Roboto Slab"/>
              <a:ea typeface="Roboto Slab"/>
              <a:cs typeface="Roboto Slab"/>
              <a:sym typeface="Roboto Slab"/>
            </a:endParaRPr>
          </a:p>
        </p:txBody>
      </p:sp>
      <p:pic>
        <p:nvPicPr>
          <p:cNvPr id="102" name="Google Shape;102;p18"/>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03" name="Google Shape;103;p18"/>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sz="1200" b="1">
                <a:solidFill>
                  <a:srgbClr val="980000"/>
                </a:solidFill>
              </a:rPr>
              <a:t>5</a:t>
            </a:fld>
            <a:endParaRPr sz="1200" b="1">
              <a:solidFill>
                <a:srgbClr val="98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07"/>
        <p:cNvGrpSpPr/>
        <p:nvPr/>
      </p:nvGrpSpPr>
      <p:grpSpPr>
        <a:xfrm>
          <a:off x="0" y="0"/>
          <a:ext cx="0" cy="0"/>
          <a:chOff x="0" y="0"/>
          <a:chExt cx="0" cy="0"/>
        </a:xfrm>
      </p:grpSpPr>
      <p:sp>
        <p:nvSpPr>
          <p:cNvPr id="108" name="Google Shape;108;p19"/>
          <p:cNvSpPr/>
          <p:nvPr/>
        </p:nvSpPr>
        <p:spPr>
          <a:xfrm>
            <a:off x="0" y="12000"/>
            <a:ext cx="9144000" cy="41244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9"/>
          <p:cNvSpPr txBox="1">
            <a:spLocks noGrp="1"/>
          </p:cNvSpPr>
          <p:nvPr>
            <p:ph type="ctrTitle"/>
          </p:nvPr>
        </p:nvSpPr>
        <p:spPr>
          <a:xfrm>
            <a:off x="311700" y="181081"/>
            <a:ext cx="8520600" cy="37443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s" b="1" i="0" u="none" baseline="0">
                <a:solidFill>
                  <a:schemeClr val="lt1"/>
                </a:solidFill>
                <a:latin typeface="Roboto Slab"/>
                <a:ea typeface="Roboto Slab"/>
                <a:cs typeface="Roboto Slab"/>
                <a:sym typeface="Roboto Slab"/>
              </a:rPr>
              <a:t>Comentario público</a:t>
            </a:r>
            <a:endParaRPr b="1">
              <a:solidFill>
                <a:schemeClr val="lt1"/>
              </a:solidFill>
              <a:latin typeface="Roboto Slab"/>
              <a:ea typeface="Roboto Slab"/>
              <a:cs typeface="Roboto Slab"/>
              <a:sym typeface="Roboto Slab"/>
            </a:endParaRPr>
          </a:p>
        </p:txBody>
      </p:sp>
      <p:pic>
        <p:nvPicPr>
          <p:cNvPr id="110" name="Google Shape;110;p19"/>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11" name="Google Shape;111;p19"/>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sz="1200" b="1">
                <a:solidFill>
                  <a:srgbClr val="980000"/>
                </a:solidFill>
                <a:highlight>
                  <a:srgbClr val="FFFFFF"/>
                </a:highlight>
              </a:rPr>
              <a:t>6</a:t>
            </a:fld>
            <a:endParaRPr sz="1200" b="1">
              <a:solidFill>
                <a:srgbClr val="980000"/>
              </a:solidFill>
              <a:highlight>
                <a:srgbClr val="FFFFFF"/>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5"/>
        <p:cNvGrpSpPr/>
        <p:nvPr/>
      </p:nvGrpSpPr>
      <p:grpSpPr>
        <a:xfrm>
          <a:off x="0" y="0"/>
          <a:ext cx="0" cy="0"/>
          <a:chOff x="0" y="0"/>
          <a:chExt cx="0" cy="0"/>
        </a:xfrm>
      </p:grpSpPr>
      <p:sp>
        <p:nvSpPr>
          <p:cNvPr id="116" name="Google Shape;116;p20"/>
          <p:cNvSpPr/>
          <p:nvPr/>
        </p:nvSpPr>
        <p:spPr>
          <a:xfrm>
            <a:off x="0" y="12000"/>
            <a:ext cx="9144000" cy="41244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20"/>
          <p:cNvSpPr txBox="1">
            <a:spLocks noGrp="1"/>
          </p:cNvSpPr>
          <p:nvPr>
            <p:ph type="ctrTitle"/>
          </p:nvPr>
        </p:nvSpPr>
        <p:spPr>
          <a:xfrm>
            <a:off x="311700" y="181081"/>
            <a:ext cx="8520600" cy="37443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s" b="1" i="0" u="none" baseline="0">
                <a:solidFill>
                  <a:schemeClr val="lt1"/>
                </a:solidFill>
                <a:latin typeface="Roboto Slab"/>
                <a:ea typeface="Roboto Slab"/>
                <a:cs typeface="Roboto Slab"/>
                <a:sym typeface="Roboto Slab"/>
              </a:rPr>
              <a:t>Orden del día</a:t>
            </a:r>
            <a:endParaRPr b="1">
              <a:solidFill>
                <a:schemeClr val="lt1"/>
              </a:solidFill>
              <a:latin typeface="Roboto Slab"/>
              <a:ea typeface="Roboto Slab"/>
              <a:cs typeface="Roboto Slab"/>
              <a:sym typeface="Roboto Slab"/>
            </a:endParaRPr>
          </a:p>
        </p:txBody>
      </p:sp>
      <p:pic>
        <p:nvPicPr>
          <p:cNvPr id="118" name="Google Shape;118;p20"/>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19" name="Google Shape;119;p20"/>
          <p:cNvSpPr txBox="1">
            <a:spLocks noGrp="1"/>
          </p:cNvSpPr>
          <p:nvPr>
            <p:ph type="sldNum" idx="12"/>
          </p:nvPr>
        </p:nvSpPr>
        <p:spPr>
          <a:xfrm>
            <a:off x="129233" y="46432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sz="1200" b="1">
                <a:solidFill>
                  <a:srgbClr val="980000"/>
                </a:solidFill>
              </a:rPr>
              <a:t>7</a:t>
            </a:fld>
            <a:endParaRPr sz="1200" b="1">
              <a:solidFill>
                <a:srgbClr val="98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1"/>
          <p:cNvSpPr/>
          <p:nvPr/>
        </p:nvSpPr>
        <p:spPr>
          <a:xfrm>
            <a:off x="-12000" y="0"/>
            <a:ext cx="9156000" cy="1680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5" name="Google Shape;125;p21"/>
          <p:cNvPicPr preferRelativeResize="0"/>
          <p:nvPr/>
        </p:nvPicPr>
        <p:blipFill>
          <a:blip r:embed="rId3">
            <a:alphaModFix/>
          </a:blip>
          <a:stretch>
            <a:fillRect/>
          </a:stretch>
        </p:blipFill>
        <p:spPr>
          <a:xfrm>
            <a:off x="8449375" y="4539075"/>
            <a:ext cx="572700" cy="572700"/>
          </a:xfrm>
          <a:prstGeom prst="rect">
            <a:avLst/>
          </a:prstGeom>
          <a:noFill/>
          <a:ln>
            <a:noFill/>
          </a:ln>
        </p:spPr>
      </p:pic>
      <p:graphicFrame>
        <p:nvGraphicFramePr>
          <p:cNvPr id="126" name="Google Shape;126;p21"/>
          <p:cNvGraphicFramePr/>
          <p:nvPr/>
        </p:nvGraphicFramePr>
        <p:xfrm>
          <a:off x="280425" y="466250"/>
          <a:ext cx="8235025" cy="4323000"/>
        </p:xfrm>
        <a:graphic>
          <a:graphicData uri="http://schemas.openxmlformats.org/drawingml/2006/table">
            <a:tbl>
              <a:tblPr>
                <a:noFill/>
                <a:tableStyleId>{95136A5E-5F48-495D-9C87-B5665A8DC855}</a:tableStyleId>
              </a:tblPr>
              <a:tblGrid>
                <a:gridCol w="502075">
                  <a:extLst>
                    <a:ext uri="{9D8B030D-6E8A-4147-A177-3AD203B41FA5}">
                      <a16:colId xmlns:a16="http://schemas.microsoft.com/office/drawing/2014/main" val="20000"/>
                    </a:ext>
                  </a:extLst>
                </a:gridCol>
                <a:gridCol w="5376625">
                  <a:extLst>
                    <a:ext uri="{9D8B030D-6E8A-4147-A177-3AD203B41FA5}">
                      <a16:colId xmlns:a16="http://schemas.microsoft.com/office/drawing/2014/main" val="20001"/>
                    </a:ext>
                  </a:extLst>
                </a:gridCol>
                <a:gridCol w="1046025">
                  <a:extLst>
                    <a:ext uri="{9D8B030D-6E8A-4147-A177-3AD203B41FA5}">
                      <a16:colId xmlns:a16="http://schemas.microsoft.com/office/drawing/2014/main" val="20002"/>
                    </a:ext>
                  </a:extLst>
                </a:gridCol>
                <a:gridCol w="1310300">
                  <a:extLst>
                    <a:ext uri="{9D8B030D-6E8A-4147-A177-3AD203B41FA5}">
                      <a16:colId xmlns:a16="http://schemas.microsoft.com/office/drawing/2014/main" val="20003"/>
                    </a:ext>
                  </a:extLst>
                </a:gridCol>
              </a:tblGrid>
              <a:tr h="426650">
                <a:tc>
                  <a:txBody>
                    <a:bodyPr/>
                    <a:lstStyle/>
                    <a:p>
                      <a:pPr marL="0" lvl="0" indent="0" algn="l" rtl="0">
                        <a:lnSpc>
                          <a:spcPct val="100000"/>
                        </a:lnSpc>
                        <a:spcBef>
                          <a:spcPts val="0"/>
                        </a:spcBef>
                        <a:spcAft>
                          <a:spcPts val="0"/>
                        </a:spcAft>
                        <a:buNone/>
                      </a:pPr>
                      <a:r>
                        <a:rPr lang="es" sz="1200" b="0" i="0" u="none" baseline="0"/>
                        <a:t> </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63500" lvl="0" indent="0" algn="l" rtl="0">
                        <a:lnSpc>
                          <a:spcPct val="100000"/>
                        </a:lnSpc>
                        <a:spcBef>
                          <a:spcPts val="0"/>
                        </a:spcBef>
                        <a:spcAft>
                          <a:spcPts val="0"/>
                        </a:spcAft>
                        <a:buNone/>
                      </a:pPr>
                      <a:r>
                        <a:rPr lang="es" sz="1200" b="1" i="0" u="none" baseline="0"/>
                        <a:t>PUNTO DE LA AGENDA</a:t>
                      </a:r>
                      <a:endParaRPr sz="1200" b="1"/>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38100" lvl="0" indent="0" algn="ctr" rtl="0">
                        <a:lnSpc>
                          <a:spcPct val="100000"/>
                        </a:lnSpc>
                        <a:spcBef>
                          <a:spcPts val="0"/>
                        </a:spcBef>
                        <a:spcAft>
                          <a:spcPts val="0"/>
                        </a:spcAft>
                        <a:buNone/>
                      </a:pPr>
                      <a:r>
                        <a:rPr lang="es" sz="1200" b="1" i="0" u="none" baseline="0"/>
                        <a:t>INICIO </a:t>
                      </a:r>
                      <a:endParaRPr sz="1200" b="1"/>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101600" lvl="0" indent="0" algn="ctr" rtl="0">
                        <a:lnSpc>
                          <a:spcPct val="100000"/>
                        </a:lnSpc>
                        <a:spcBef>
                          <a:spcPts val="0"/>
                        </a:spcBef>
                        <a:spcAft>
                          <a:spcPts val="0"/>
                        </a:spcAft>
                        <a:buNone/>
                      </a:pPr>
                      <a:r>
                        <a:rPr lang="es" sz="1200" b="1" i="0" u="none" baseline="0"/>
                        <a:t>DURACIÓN</a:t>
                      </a:r>
                      <a:endParaRPr sz="1200" b="1"/>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28275">
                <a:tc>
                  <a:txBody>
                    <a:bodyPr/>
                    <a:lstStyle/>
                    <a:p>
                      <a:pPr marL="0" marR="25400" lvl="0" indent="0" algn="r" rtl="0">
                        <a:lnSpc>
                          <a:spcPct val="100000"/>
                        </a:lnSpc>
                        <a:spcBef>
                          <a:spcPts val="0"/>
                        </a:spcBef>
                        <a:spcAft>
                          <a:spcPts val="0"/>
                        </a:spcAft>
                        <a:buNone/>
                      </a:pPr>
                      <a:r>
                        <a:rPr lang="es" sz="1200" b="0" i="0" u="none" baseline="0"/>
                        <a:t>1.</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63500" lvl="0" indent="0" algn="l" rtl="0">
                        <a:lnSpc>
                          <a:spcPct val="100000"/>
                        </a:lnSpc>
                        <a:spcBef>
                          <a:spcPts val="0"/>
                        </a:spcBef>
                        <a:spcAft>
                          <a:spcPts val="0"/>
                        </a:spcAft>
                        <a:buNone/>
                      </a:pPr>
                      <a:r>
                        <a:rPr lang="es" sz="1200" b="0" i="0" u="none" baseline="0"/>
                        <a:t>Inicio de sesión</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0" lvl="0" indent="0" algn="ctr" rtl="0">
                        <a:lnSpc>
                          <a:spcPct val="100000"/>
                        </a:lnSpc>
                        <a:spcBef>
                          <a:spcPts val="0"/>
                        </a:spcBef>
                        <a:spcAft>
                          <a:spcPts val="0"/>
                        </a:spcAft>
                        <a:buNone/>
                      </a:pPr>
                      <a:r>
                        <a:rPr lang="es" sz="1200" b="0" i="0" u="none" baseline="0"/>
                        <a:t>6:30 p.m.</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50800" lvl="0" indent="0" algn="ctr" rtl="0">
                        <a:lnSpc>
                          <a:spcPct val="100000"/>
                        </a:lnSpc>
                        <a:spcBef>
                          <a:spcPts val="0"/>
                        </a:spcBef>
                        <a:spcAft>
                          <a:spcPts val="0"/>
                        </a:spcAft>
                        <a:buNone/>
                      </a:pPr>
                      <a:r>
                        <a:rPr lang="es" sz="1200" b="0" i="0" u="none" baseline="0"/>
                        <a:t> </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428275">
                <a:tc>
                  <a:txBody>
                    <a:bodyPr/>
                    <a:lstStyle/>
                    <a:p>
                      <a:pPr marL="0" marR="25400" lvl="0" indent="0" algn="r" rtl="0">
                        <a:lnSpc>
                          <a:spcPct val="100000"/>
                        </a:lnSpc>
                        <a:spcBef>
                          <a:spcPts val="0"/>
                        </a:spcBef>
                        <a:spcAft>
                          <a:spcPts val="0"/>
                        </a:spcAft>
                        <a:buNone/>
                      </a:pPr>
                      <a:r>
                        <a:rPr lang="es" sz="1200" b="0" i="0" u="none" baseline="0"/>
                        <a:t>2.</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63500" lvl="0" indent="0" algn="l" rtl="0">
                        <a:lnSpc>
                          <a:spcPct val="100000"/>
                        </a:lnSpc>
                        <a:spcBef>
                          <a:spcPts val="0"/>
                        </a:spcBef>
                        <a:spcAft>
                          <a:spcPts val="0"/>
                        </a:spcAft>
                        <a:buNone/>
                      </a:pPr>
                      <a:r>
                        <a:rPr lang="es" sz="1200" b="0" i="0" u="none" baseline="0"/>
                        <a:t>Comentario público</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0" lvl="0" indent="0" algn="ctr" rtl="0">
                        <a:lnSpc>
                          <a:spcPct val="100000"/>
                        </a:lnSpc>
                        <a:spcBef>
                          <a:spcPts val="0"/>
                        </a:spcBef>
                        <a:spcAft>
                          <a:spcPts val="0"/>
                        </a:spcAft>
                        <a:buNone/>
                      </a:pPr>
                      <a:r>
                        <a:rPr lang="es" sz="1200" b="0" i="0" u="none" baseline="0"/>
                        <a:t>6:30 p.m.</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50800" lvl="0" indent="0" algn="ctr" rtl="0">
                        <a:lnSpc>
                          <a:spcPct val="100000"/>
                        </a:lnSpc>
                        <a:spcBef>
                          <a:spcPts val="0"/>
                        </a:spcBef>
                        <a:spcAft>
                          <a:spcPts val="0"/>
                        </a:spcAft>
                        <a:buNone/>
                      </a:pPr>
                      <a:r>
                        <a:rPr lang="es" sz="1200" b="0" i="0" u="none" baseline="0"/>
                        <a:t>10 minutos</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53575">
                <a:tc>
                  <a:txBody>
                    <a:bodyPr/>
                    <a:lstStyle/>
                    <a:p>
                      <a:pPr marL="0" marR="25400" lvl="0" indent="0" algn="r" rtl="0">
                        <a:lnSpc>
                          <a:spcPct val="100000"/>
                        </a:lnSpc>
                        <a:spcBef>
                          <a:spcPts val="0"/>
                        </a:spcBef>
                        <a:spcAft>
                          <a:spcPts val="0"/>
                        </a:spcAft>
                        <a:buNone/>
                      </a:pPr>
                      <a:r>
                        <a:rPr lang="es" sz="1200" b="0" i="0" u="none" baseline="0"/>
                        <a:t>3.</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63500" lvl="0" indent="0" algn="l" rtl="0">
                        <a:lnSpc>
                          <a:spcPct val="100000"/>
                        </a:lnSpc>
                        <a:spcBef>
                          <a:spcPts val="0"/>
                        </a:spcBef>
                        <a:spcAft>
                          <a:spcPts val="0"/>
                        </a:spcAft>
                        <a:buNone/>
                      </a:pPr>
                      <a:r>
                        <a:rPr lang="es" sz="1200" b="0" i="0" u="none" baseline="0"/>
                        <a:t>Bienvenida de directora: Cynthia Jackson </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0" lvl="0" indent="0" algn="ctr" rtl="0">
                        <a:lnSpc>
                          <a:spcPct val="100000"/>
                        </a:lnSpc>
                        <a:spcBef>
                          <a:spcPts val="0"/>
                        </a:spcBef>
                        <a:spcAft>
                          <a:spcPts val="0"/>
                        </a:spcAft>
                        <a:buNone/>
                      </a:pPr>
                      <a:r>
                        <a:rPr lang="es" sz="1200" b="0" i="0" u="none" baseline="0"/>
                        <a:t>6:40 p.m. </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50800" lvl="0" indent="0" algn="ctr" rtl="0">
                        <a:lnSpc>
                          <a:spcPct val="100000"/>
                        </a:lnSpc>
                        <a:spcBef>
                          <a:spcPts val="0"/>
                        </a:spcBef>
                        <a:spcAft>
                          <a:spcPts val="0"/>
                        </a:spcAft>
                        <a:buNone/>
                      </a:pPr>
                      <a:r>
                        <a:rPr lang="es" sz="1200" b="0" i="0" u="none" baseline="0"/>
                        <a:t>2 minutos</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53575">
                <a:tc>
                  <a:txBody>
                    <a:bodyPr/>
                    <a:lstStyle/>
                    <a:p>
                      <a:pPr marL="0" marR="25400" lvl="0" indent="0" algn="r" rtl="0">
                        <a:lnSpc>
                          <a:spcPct val="100000"/>
                        </a:lnSpc>
                        <a:spcBef>
                          <a:spcPts val="0"/>
                        </a:spcBef>
                        <a:spcAft>
                          <a:spcPts val="0"/>
                        </a:spcAft>
                        <a:buNone/>
                      </a:pPr>
                      <a:r>
                        <a:rPr lang="es" sz="1200" b="0" i="0" u="none" baseline="0"/>
                        <a:t>4.</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63500" lvl="0" indent="0" algn="l" rtl="0">
                        <a:lnSpc>
                          <a:spcPct val="100000"/>
                        </a:lnSpc>
                        <a:spcBef>
                          <a:spcPts val="0"/>
                        </a:spcBef>
                        <a:spcAft>
                          <a:spcPts val="0"/>
                        </a:spcAft>
                        <a:buNone/>
                      </a:pPr>
                      <a:r>
                        <a:rPr lang="es" sz="1200" b="0" i="0" u="none" baseline="0"/>
                        <a:t>Aprobación del acta de la asamblea de la asamblea del 11 de junio de 2022</a:t>
                      </a:r>
                      <a:endParaRPr sz="1200">
                        <a:highlight>
                          <a:srgbClr val="FFFFFF"/>
                        </a:highlight>
                      </a:endParaRPr>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0" lvl="0" indent="0" algn="ctr" rtl="0">
                        <a:lnSpc>
                          <a:spcPct val="100000"/>
                        </a:lnSpc>
                        <a:spcBef>
                          <a:spcPts val="0"/>
                        </a:spcBef>
                        <a:spcAft>
                          <a:spcPts val="0"/>
                        </a:spcAft>
                        <a:buNone/>
                      </a:pPr>
                      <a:r>
                        <a:rPr lang="es" sz="1200" b="0" i="0" u="none" baseline="0"/>
                        <a:t>6:42 p.m.</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50800" lvl="0" indent="0" algn="ctr" rtl="0">
                        <a:lnSpc>
                          <a:spcPct val="100000"/>
                        </a:lnSpc>
                        <a:spcBef>
                          <a:spcPts val="0"/>
                        </a:spcBef>
                        <a:spcAft>
                          <a:spcPts val="0"/>
                        </a:spcAft>
                        <a:buNone/>
                      </a:pPr>
                      <a:r>
                        <a:rPr lang="es" sz="1200" b="0" i="0" u="none" baseline="0"/>
                        <a:t>3 minutos</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929350">
                <a:tc>
                  <a:txBody>
                    <a:bodyPr/>
                    <a:lstStyle/>
                    <a:p>
                      <a:pPr marL="0" marR="25400" lvl="0" indent="0" algn="r" rtl="0">
                        <a:lnSpc>
                          <a:spcPct val="100000"/>
                        </a:lnSpc>
                        <a:spcBef>
                          <a:spcPts val="0"/>
                        </a:spcBef>
                        <a:spcAft>
                          <a:spcPts val="0"/>
                        </a:spcAft>
                        <a:buNone/>
                      </a:pPr>
                      <a:r>
                        <a:rPr lang="es" sz="1200" b="0" i="0" u="none" baseline="0"/>
                        <a:t>5.</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0" lvl="0" indent="0" algn="l" rtl="0">
                        <a:lnSpc>
                          <a:spcPct val="100000"/>
                        </a:lnSpc>
                        <a:spcBef>
                          <a:spcPts val="0"/>
                        </a:spcBef>
                        <a:spcAft>
                          <a:spcPts val="0"/>
                        </a:spcAft>
                        <a:buNone/>
                      </a:pPr>
                      <a:r>
                        <a:rPr lang="es" sz="1200" b="0" i="0" u="none" baseline="0"/>
                        <a:t>Presentación y debate sobre la planificación del bono que incluye: debate de las estrategias de planificación a largo plazo, datos de la Evaluación de la condición de las instalaciones, datos de la Evaluación de idoneidad educacional y necesidades departamentales.</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0" lvl="0" indent="0" algn="ctr" rtl="0">
                        <a:lnSpc>
                          <a:spcPct val="100000"/>
                        </a:lnSpc>
                        <a:spcBef>
                          <a:spcPts val="0"/>
                        </a:spcBef>
                        <a:spcAft>
                          <a:spcPts val="0"/>
                        </a:spcAft>
                        <a:buNone/>
                      </a:pPr>
                      <a:r>
                        <a:rPr lang="es" sz="1200" b="0" i="0" u="none" baseline="0"/>
                        <a:t>6:45 p.m.</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50800" lvl="0" indent="0" algn="ctr" rtl="0">
                        <a:lnSpc>
                          <a:spcPct val="100000"/>
                        </a:lnSpc>
                        <a:spcBef>
                          <a:spcPts val="0"/>
                        </a:spcBef>
                        <a:spcAft>
                          <a:spcPts val="0"/>
                        </a:spcAft>
                        <a:buNone/>
                      </a:pPr>
                      <a:r>
                        <a:rPr lang="es" sz="1200" b="0" i="0" u="none" baseline="0"/>
                        <a:t>1 horas y 40 min.</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564975">
                <a:tc>
                  <a:txBody>
                    <a:bodyPr/>
                    <a:lstStyle/>
                    <a:p>
                      <a:pPr marL="0" marR="25400" lvl="0" indent="0" algn="r" rtl="0">
                        <a:lnSpc>
                          <a:spcPct val="100000"/>
                        </a:lnSpc>
                        <a:spcBef>
                          <a:spcPts val="0"/>
                        </a:spcBef>
                        <a:spcAft>
                          <a:spcPts val="0"/>
                        </a:spcAft>
                        <a:buNone/>
                      </a:pPr>
                      <a:r>
                        <a:rPr lang="es" sz="1200" b="0" i="0" u="none" baseline="0"/>
                        <a:t>6. </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63500" lvl="0" indent="0" algn="l" rtl="0">
                        <a:lnSpc>
                          <a:spcPct val="100000"/>
                        </a:lnSpc>
                        <a:spcBef>
                          <a:spcPts val="0"/>
                        </a:spcBef>
                        <a:spcAft>
                          <a:spcPts val="0"/>
                        </a:spcAft>
                        <a:buNone/>
                      </a:pPr>
                      <a:r>
                        <a:rPr lang="es" sz="1200" b="0" i="0" u="none" baseline="0"/>
                        <a:t>Potenciales temas de debate para el futuro; fechas/horarios de asambleas; lugares; duración de las asambleas</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0" lvl="0" indent="0" algn="ctr" rtl="0">
                        <a:lnSpc>
                          <a:spcPct val="100000"/>
                        </a:lnSpc>
                        <a:spcBef>
                          <a:spcPts val="0"/>
                        </a:spcBef>
                        <a:spcAft>
                          <a:spcPts val="0"/>
                        </a:spcAft>
                        <a:buNone/>
                      </a:pPr>
                      <a:r>
                        <a:rPr lang="es" sz="1200" b="0" i="0" u="none" baseline="0"/>
                        <a:t>8:25 p.m.</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0" lvl="0" indent="0" algn="ctr" rtl="0">
                        <a:lnSpc>
                          <a:spcPct val="100000"/>
                        </a:lnSpc>
                        <a:spcBef>
                          <a:spcPts val="0"/>
                        </a:spcBef>
                        <a:spcAft>
                          <a:spcPts val="0"/>
                        </a:spcAft>
                        <a:buNone/>
                      </a:pPr>
                      <a:r>
                        <a:rPr lang="es" sz="1200" b="0" i="0" u="none" baseline="0"/>
                        <a:t>5 minutos</a:t>
                      </a:r>
                      <a:endParaRPr sz="12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438325">
                <a:tc>
                  <a:txBody>
                    <a:bodyPr/>
                    <a:lstStyle/>
                    <a:p>
                      <a:pPr marL="0" marR="25400" lvl="0" indent="0" algn="r" rtl="0">
                        <a:lnSpc>
                          <a:spcPct val="100000"/>
                        </a:lnSpc>
                        <a:spcBef>
                          <a:spcPts val="0"/>
                        </a:spcBef>
                        <a:spcAft>
                          <a:spcPts val="0"/>
                        </a:spcAft>
                        <a:buNone/>
                      </a:pPr>
                      <a:r>
                        <a:rPr lang="es" sz="1300" b="0" i="0" u="none" baseline="0"/>
                        <a:t>7.</a:t>
                      </a:r>
                      <a:endParaRPr sz="13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63500" lvl="0" indent="0" algn="l" rtl="0">
                        <a:lnSpc>
                          <a:spcPct val="100000"/>
                        </a:lnSpc>
                        <a:spcBef>
                          <a:spcPts val="0"/>
                        </a:spcBef>
                        <a:spcAft>
                          <a:spcPts val="0"/>
                        </a:spcAft>
                        <a:buNone/>
                      </a:pPr>
                      <a:r>
                        <a:rPr lang="es" sz="1300" b="0" i="0" u="none" baseline="0"/>
                        <a:t>Cierre de sesión*</a:t>
                      </a:r>
                      <a:endParaRPr sz="13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0" lvl="0" indent="0" algn="ctr" rtl="0">
                        <a:lnSpc>
                          <a:spcPct val="100000"/>
                        </a:lnSpc>
                        <a:spcBef>
                          <a:spcPts val="0"/>
                        </a:spcBef>
                        <a:spcAft>
                          <a:spcPts val="0"/>
                        </a:spcAft>
                        <a:buNone/>
                      </a:pPr>
                      <a:r>
                        <a:rPr lang="es" sz="1300" b="0" i="0" u="none" baseline="0"/>
                        <a:t>8:30 p.m.</a:t>
                      </a:r>
                      <a:endParaRPr sz="13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tc>
                  <a:txBody>
                    <a:bodyPr/>
                    <a:lstStyle/>
                    <a:p>
                      <a:pPr marL="0" lvl="0" indent="0" algn="ctr" rtl="0">
                        <a:lnSpc>
                          <a:spcPct val="100000"/>
                        </a:lnSpc>
                        <a:spcBef>
                          <a:spcPts val="0"/>
                        </a:spcBef>
                        <a:spcAft>
                          <a:spcPts val="0"/>
                        </a:spcAft>
                        <a:buNone/>
                      </a:pPr>
                      <a:r>
                        <a:rPr lang="es" sz="1300" b="0" i="0" u="none" baseline="0"/>
                        <a:t> </a:t>
                      </a:r>
                      <a:endParaRPr sz="1300"/>
                    </a:p>
                  </a:txBody>
                  <a:tcPr marL="68575" marR="68575" marT="91425" marB="91425">
                    <a:lnL w="12650" cap="flat" cmpd="sng">
                      <a:solidFill>
                        <a:srgbClr val="000000"/>
                      </a:solidFill>
                      <a:prstDash val="solid"/>
                      <a:round/>
                      <a:headEnd type="none" w="sm" len="sm"/>
                      <a:tailEnd type="none" w="sm" len="sm"/>
                    </a:lnL>
                    <a:lnR w="12650" cap="flat" cmpd="sng">
                      <a:solidFill>
                        <a:srgbClr val="000000"/>
                      </a:solidFill>
                      <a:prstDash val="solid"/>
                      <a:round/>
                      <a:headEnd type="none" w="sm" len="sm"/>
                      <a:tailEnd type="none" w="sm" len="sm"/>
                    </a:lnR>
                    <a:lnT w="12650" cap="flat" cmpd="sng">
                      <a:solidFill>
                        <a:srgbClr val="000000"/>
                      </a:solidFill>
                      <a:prstDash val="solid"/>
                      <a:round/>
                      <a:headEnd type="none" w="sm" len="sm"/>
                      <a:tailEnd type="none" w="sm" len="sm"/>
                    </a:lnT>
                    <a:lnB w="1265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
        <p:nvSpPr>
          <p:cNvPr id="127" name="Google Shape;127;p21"/>
          <p:cNvSpPr txBox="1">
            <a:spLocks noGrp="1"/>
          </p:cNvSpPr>
          <p:nvPr>
            <p:ph type="sldNum" idx="12"/>
          </p:nvPr>
        </p:nvSpPr>
        <p:spPr>
          <a:xfrm>
            <a:off x="358483" y="45688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s" b="1" i="0" u="none" baseline="0">
                <a:latin typeface="Roboto Slab"/>
                <a:ea typeface="Roboto Slab"/>
                <a:cs typeface="Roboto Slab"/>
                <a:sym typeface="Roboto Slab"/>
              </a:rPr>
              <a:t>Bienvenida de directora: Cynthia Jackson </a:t>
            </a:r>
            <a:endParaRPr b="1">
              <a:latin typeface="Roboto Slab"/>
              <a:ea typeface="Roboto Slab"/>
              <a:cs typeface="Roboto Slab"/>
              <a:sym typeface="Roboto Slab"/>
            </a:endParaRPr>
          </a:p>
        </p:txBody>
      </p:sp>
      <p:sp>
        <p:nvSpPr>
          <p:cNvPr id="133" name="Google Shape;133;p22"/>
          <p:cNvSpPr/>
          <p:nvPr/>
        </p:nvSpPr>
        <p:spPr>
          <a:xfrm>
            <a:off x="-12000" y="0"/>
            <a:ext cx="9156000" cy="168000"/>
          </a:xfrm>
          <a:prstGeom prst="rect">
            <a:avLst/>
          </a:prstGeom>
          <a:solidFill>
            <a:srgbClr val="A931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34" name="Google Shape;134;p22"/>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35" name="Google Shape;135;p22"/>
          <p:cNvSpPr txBox="1">
            <a:spLocks noGrp="1"/>
          </p:cNvSpPr>
          <p:nvPr>
            <p:ph type="sldNum" idx="12"/>
          </p:nvPr>
        </p:nvSpPr>
        <p:spPr>
          <a:xfrm>
            <a:off x="358483" y="4568867"/>
            <a:ext cx="548700" cy="393600"/>
          </a:xfrm>
          <a:prstGeom prst="rect">
            <a:avLst/>
          </a:prstGeom>
        </p:spPr>
        <p:txBody>
          <a:bodyPr spcFirstLastPara="1" wrap="square" lIns="91425" tIns="91425" rIns="91425" bIns="91425" anchor="ctr" anchorCtr="0">
            <a:normAutofit/>
          </a:bodyPr>
          <a:lstStyle/>
          <a:p>
            <a:pPr marL="0" lvl="0" indent="0" algn="r" rtl="0">
              <a:spcBef>
                <a:spcPts val="0"/>
              </a:spcBef>
              <a:spcAft>
                <a:spcPts val="0"/>
              </a:spcAft>
              <a:buNone/>
            </a:pPr>
            <a:fld id="{00000000-1234-1234-1234-123412341234}" type="slidenum">
              <a:rPr/>
              <a:t>9</a:t>
            </a:fld>
            <a:endParaRPr/>
          </a:p>
        </p:txBody>
      </p:sp>
      <p:pic>
        <p:nvPicPr>
          <p:cNvPr id="136" name="Google Shape;136;p22" title="Video de bienvenida para la Sra. Jackson ">
            <a:hlinkClick r:id="rId4"/>
          </p:cNvPr>
          <p:cNvPicPr preferRelativeResize="0"/>
          <p:nvPr/>
        </p:nvPicPr>
        <p:blipFill>
          <a:blip r:embed="rId5">
            <a:alphaModFix/>
          </a:blip>
          <a:stretch>
            <a:fillRect/>
          </a:stretch>
        </p:blipFill>
        <p:spPr>
          <a:xfrm>
            <a:off x="2095400" y="1160125"/>
            <a:ext cx="4941200" cy="37059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fade">
                                      <p:cBhvr>
                                        <p:cTn id="7" dur="10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1679</Words>
  <Application>Microsoft Office PowerPoint</Application>
  <PresentationFormat>On-screen Show (16:9)</PresentationFormat>
  <Paragraphs>212</Paragraphs>
  <Slides>25</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Roboto Slab</vt:lpstr>
      <vt:lpstr>Open Sans Light</vt:lpstr>
      <vt:lpstr>Open Sans</vt:lpstr>
      <vt:lpstr>Proxima Nova Semibold</vt:lpstr>
      <vt:lpstr>Arial</vt:lpstr>
      <vt:lpstr>Simple Light</vt:lpstr>
      <vt:lpstr>Bond Steering Committee / Comité Directivo del Bono Public Comment Registrations / Inscripciones para presentar un comentario público</vt:lpstr>
      <vt:lpstr>Interpretación</vt:lpstr>
      <vt:lpstr>Bond Steering Committee / Comité Directivo del Bono Public Comment Registrations / Inscripciones para presentar un comentario público</vt:lpstr>
      <vt:lpstr>Comité Directivo del Bono</vt:lpstr>
      <vt:lpstr>Inicio de sesión</vt:lpstr>
      <vt:lpstr>Comentario público</vt:lpstr>
      <vt:lpstr>Orden del día</vt:lpstr>
      <vt:lpstr>PowerPoint Presentation</vt:lpstr>
      <vt:lpstr>Bienvenida de directora: Cynthia Jackson </vt:lpstr>
      <vt:lpstr>Aprobación del acta 11 de junio de 2022</vt:lpstr>
      <vt:lpstr>Normas de la reunión </vt:lpstr>
      <vt:lpstr>Resumen de reuniones anteriores y expectativas</vt:lpstr>
      <vt:lpstr>Resumen de la reunión del 11 de junio</vt:lpstr>
      <vt:lpstr>Deficiencias en FCA  </vt:lpstr>
      <vt:lpstr>Solicitudes de la reunión del 11 de junio</vt:lpstr>
      <vt:lpstr>Estrategias del plan a largo plazo  </vt:lpstr>
      <vt:lpstr>Estrategias de LRP </vt:lpstr>
      <vt:lpstr>Estrategias de LRP </vt:lpstr>
      <vt:lpstr>Modernizaciones escolares recomendadas y preliminares del LPC  </vt:lpstr>
      <vt:lpstr>Modelos de modernizaciones adicionales y potenciales   </vt:lpstr>
      <vt:lpstr>Conclusiones  </vt:lpstr>
      <vt:lpstr>Próximos pasos y reunión </vt:lpstr>
      <vt:lpstr>Próximos pasos y reuniones </vt:lpstr>
      <vt:lpstr>Cronograma de reuniones futuras (como referencia)</vt:lpstr>
      <vt:lpstr>Cierre de sesión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Bond Steering Committee / Comité Directivo del Bono Public Comment Registrations / Inscripció para presentar un comentario público</dc:title>
  <dc:creator>Emelia Hernandez</dc:creator>
  <cp:lastModifiedBy>Catalina Otalora</cp:lastModifiedBy>
  <cp:revision>4</cp:revision>
  <dcterms:modified xsi:type="dcterms:W3CDTF">2022-06-27T18:59:48Z</dcterms:modified>
</cp:coreProperties>
</file>